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4"/>
  </p:sldMasterIdLst>
  <p:sldIdLst>
    <p:sldId id="257" r:id="rId5"/>
    <p:sldId id="259" r:id="rId6"/>
    <p:sldId id="262" r:id="rId7"/>
    <p:sldId id="258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71EB61-4148-4DFE-9283-E94098304AAF}" type="doc">
      <dgm:prSet loTypeId="urn:microsoft.com/office/officeart/2005/8/layout/arrow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KZ"/>
        </a:p>
      </dgm:t>
    </dgm:pt>
    <dgm:pt modelId="{C9E0E139-2358-41AD-861A-E72608CCECC2}">
      <dgm:prSet phldrT="[Текст]" phldr="1"/>
      <dgm:spPr/>
      <dgm:t>
        <a:bodyPr/>
        <a:lstStyle/>
        <a:p>
          <a:endParaRPr lang="ru-KZ" dirty="0"/>
        </a:p>
      </dgm:t>
    </dgm:pt>
    <dgm:pt modelId="{F61ACD94-77E9-468D-93D1-954E9AB55814}" type="parTrans" cxnId="{60950E73-AF3E-4861-BD36-B834B4FA82B1}">
      <dgm:prSet/>
      <dgm:spPr/>
      <dgm:t>
        <a:bodyPr/>
        <a:lstStyle/>
        <a:p>
          <a:endParaRPr lang="ru-KZ"/>
        </a:p>
      </dgm:t>
    </dgm:pt>
    <dgm:pt modelId="{7927B949-9A28-410E-AEF1-BBFDA81A925E}" type="sibTrans" cxnId="{60950E73-AF3E-4861-BD36-B834B4FA82B1}">
      <dgm:prSet/>
      <dgm:spPr/>
      <dgm:t>
        <a:bodyPr/>
        <a:lstStyle/>
        <a:p>
          <a:endParaRPr lang="ru-KZ"/>
        </a:p>
      </dgm:t>
    </dgm:pt>
    <dgm:pt modelId="{029FFF74-6D5C-4C9B-B960-1FE95FAC9EB3}">
      <dgm:prSet phldrT="[Текст]" phldr="1"/>
      <dgm:spPr/>
      <dgm:t>
        <a:bodyPr/>
        <a:lstStyle/>
        <a:p>
          <a:endParaRPr lang="ru-KZ" dirty="0"/>
        </a:p>
      </dgm:t>
    </dgm:pt>
    <dgm:pt modelId="{23C08610-B843-4081-BE87-3155BCAA568B}" type="parTrans" cxnId="{4D02BE93-48BC-4E17-803C-66273C146738}">
      <dgm:prSet/>
      <dgm:spPr/>
      <dgm:t>
        <a:bodyPr/>
        <a:lstStyle/>
        <a:p>
          <a:endParaRPr lang="ru-KZ"/>
        </a:p>
      </dgm:t>
    </dgm:pt>
    <dgm:pt modelId="{9FCF1D39-1ADA-480D-8581-DA470D2F36B5}" type="sibTrans" cxnId="{4D02BE93-48BC-4E17-803C-66273C146738}">
      <dgm:prSet/>
      <dgm:spPr/>
      <dgm:t>
        <a:bodyPr/>
        <a:lstStyle/>
        <a:p>
          <a:endParaRPr lang="ru-KZ"/>
        </a:p>
      </dgm:t>
    </dgm:pt>
    <dgm:pt modelId="{F862D4E6-E44D-4A88-BCDB-F24FBD580820}" type="pres">
      <dgm:prSet presAssocID="{DD71EB61-4148-4DFE-9283-E94098304AAF}" presName="cycle" presStyleCnt="0">
        <dgm:presLayoutVars>
          <dgm:dir/>
          <dgm:resizeHandles val="exact"/>
        </dgm:presLayoutVars>
      </dgm:prSet>
      <dgm:spPr/>
    </dgm:pt>
    <dgm:pt modelId="{84619005-89DF-4A35-B0D7-B620C9556242}" type="pres">
      <dgm:prSet presAssocID="{C9E0E139-2358-41AD-861A-E72608CCECC2}" presName="arrow" presStyleLbl="node1" presStyleIdx="0" presStyleCnt="2" custScaleY="100209">
        <dgm:presLayoutVars>
          <dgm:bulletEnabled val="1"/>
        </dgm:presLayoutVars>
      </dgm:prSet>
      <dgm:spPr/>
    </dgm:pt>
    <dgm:pt modelId="{7EF3C35D-ABE2-4188-A443-EBDE49447ED3}" type="pres">
      <dgm:prSet presAssocID="{029FFF74-6D5C-4C9B-B960-1FE95FAC9EB3}" presName="arrow" presStyleLbl="node1" presStyleIdx="1" presStyleCnt="2" custScaleY="100538">
        <dgm:presLayoutVars>
          <dgm:bulletEnabled val="1"/>
        </dgm:presLayoutVars>
      </dgm:prSet>
      <dgm:spPr/>
    </dgm:pt>
  </dgm:ptLst>
  <dgm:cxnLst>
    <dgm:cxn modelId="{60950E73-AF3E-4861-BD36-B834B4FA82B1}" srcId="{DD71EB61-4148-4DFE-9283-E94098304AAF}" destId="{C9E0E139-2358-41AD-861A-E72608CCECC2}" srcOrd="0" destOrd="0" parTransId="{F61ACD94-77E9-468D-93D1-954E9AB55814}" sibTransId="{7927B949-9A28-410E-AEF1-BBFDA81A925E}"/>
    <dgm:cxn modelId="{3A753B58-AD5A-4F1C-94A8-E099079D9B91}" type="presOf" srcId="{029FFF74-6D5C-4C9B-B960-1FE95FAC9EB3}" destId="{7EF3C35D-ABE2-4188-A443-EBDE49447ED3}" srcOrd="0" destOrd="0" presId="urn:microsoft.com/office/officeart/2005/8/layout/arrow1"/>
    <dgm:cxn modelId="{4D02BE93-48BC-4E17-803C-66273C146738}" srcId="{DD71EB61-4148-4DFE-9283-E94098304AAF}" destId="{029FFF74-6D5C-4C9B-B960-1FE95FAC9EB3}" srcOrd="1" destOrd="0" parTransId="{23C08610-B843-4081-BE87-3155BCAA568B}" sibTransId="{9FCF1D39-1ADA-480D-8581-DA470D2F36B5}"/>
    <dgm:cxn modelId="{B18870A6-89F2-4AEA-9F4A-82AEF3BD70F4}" type="presOf" srcId="{C9E0E139-2358-41AD-861A-E72608CCECC2}" destId="{84619005-89DF-4A35-B0D7-B620C9556242}" srcOrd="0" destOrd="0" presId="urn:microsoft.com/office/officeart/2005/8/layout/arrow1"/>
    <dgm:cxn modelId="{CDD05BF4-6C36-4B7C-9B28-A79F16B14FF6}" type="presOf" srcId="{DD71EB61-4148-4DFE-9283-E94098304AAF}" destId="{F862D4E6-E44D-4A88-BCDB-F24FBD580820}" srcOrd="0" destOrd="0" presId="urn:microsoft.com/office/officeart/2005/8/layout/arrow1"/>
    <dgm:cxn modelId="{CF82EBF5-1BC9-4483-AB12-E122F2DFC5CC}" type="presParOf" srcId="{F862D4E6-E44D-4A88-BCDB-F24FBD580820}" destId="{84619005-89DF-4A35-B0D7-B620C9556242}" srcOrd="0" destOrd="0" presId="urn:microsoft.com/office/officeart/2005/8/layout/arrow1"/>
    <dgm:cxn modelId="{C82B503E-CB51-406A-BF80-3A2BD49F7E0A}" type="presParOf" srcId="{F862D4E6-E44D-4A88-BCDB-F24FBD580820}" destId="{7EF3C35D-ABE2-4188-A443-EBDE49447ED3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619005-89DF-4A35-B0D7-B620C9556242}">
      <dsp:nvSpPr>
        <dsp:cNvPr id="0" name=""/>
        <dsp:cNvSpPr/>
      </dsp:nvSpPr>
      <dsp:spPr>
        <a:xfrm rot="16200000">
          <a:off x="5318" y="771"/>
          <a:ext cx="468260" cy="469238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KZ" sz="700" kern="1200" dirty="0"/>
        </a:p>
      </dsp:txBody>
      <dsp:txXfrm rot="5400000">
        <a:off x="86775" y="118325"/>
        <a:ext cx="387292" cy="234130"/>
      </dsp:txXfrm>
    </dsp:sp>
    <dsp:sp modelId="{7EF3C35D-ABE2-4188-A443-EBDE49447ED3}">
      <dsp:nvSpPr>
        <dsp:cNvPr id="0" name=""/>
        <dsp:cNvSpPr/>
      </dsp:nvSpPr>
      <dsp:spPr>
        <a:xfrm rot="5400000">
          <a:off x="4703191" y="0"/>
          <a:ext cx="468260" cy="470779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KZ" sz="700" kern="1200" dirty="0"/>
        </a:p>
      </dsp:txBody>
      <dsp:txXfrm rot="-5400000">
        <a:off x="4701932" y="118324"/>
        <a:ext cx="388833" cy="2341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6/9/2025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8939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6/9/2025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438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6/9/2025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609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6/9/2025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335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6/9/2025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506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6/9/2025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661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6/9/2025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364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6/9/2025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9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6/9/2025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380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6/9/2025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956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D986-8816-4272-A432-0437A28A9828}" type="datetime1">
              <a:rPr lang="en-US" smtClean="0"/>
              <a:t>6/9/2025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660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6/9/2025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1112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3070" y="394653"/>
            <a:ext cx="7134131" cy="3686015"/>
          </a:xfrm>
        </p:spPr>
        <p:txBody>
          <a:bodyPr anchor="ctr">
            <a:normAutofit/>
          </a:bodyPr>
          <a:lstStyle/>
          <a:p>
            <a:r>
              <a:rPr lang="kk-KZ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совместной деятельности республиканского экспертного совета                      и областных методических центров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754" y="5707167"/>
            <a:ext cx="6597447" cy="511736"/>
          </a:xfrm>
        </p:spPr>
        <p:txBody>
          <a:bodyPr>
            <a:normAutofit/>
          </a:bodyPr>
          <a:lstStyle/>
          <a:p>
            <a:r>
              <a:rPr lang="kk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развития технического                                                    и профессионального, Послесреднего образования 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building, sitting, bench, side&#10;&#10;Description automatically generated">
            <a:extLst>
              <a:ext uri="{FF2B5EF4-FFF2-40B4-BE49-F238E27FC236}">
                <a16:creationId xmlns:a16="http://schemas.microsoft.com/office/drawing/2014/main" id="{282CF6DD-7FE8-4063-9551-1B7BBCE92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4635315" cy="6857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43737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325907-6BB1-0143-AA75-C54ACC9C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51" y="165835"/>
            <a:ext cx="10808898" cy="343124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kk-KZ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развития технического и профессионального, послесреднего образования </a:t>
            </a:r>
            <a:endParaRPr lang="ru-KZ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C2FE92-3032-0FF0-441B-8D38C28905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3982" y="1033971"/>
            <a:ext cx="4639736" cy="3748193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kk-K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 Республики Казахстан «Об образовании»</a:t>
            </a:r>
            <a:endParaRPr lang="ru-KZ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kk-K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Министра образования и науки Республики Казахстан от 27 января 2016 года № 83 «Об утверждении Правил и условий проведения аттестации педагогов»</a:t>
            </a:r>
            <a:endParaRPr lang="ru-KZ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kk-K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Министра образования и науки Республики Казахстан от 28 сентября 2018 года № 509 «О создании Республиканского учебно-методического совета технического и профессионального, послесреднего образования, учебно-методических объединений технического и профессионального, послесреднего образования по профилям и утверждении положения об их деятельности»</a:t>
            </a:r>
            <a:endParaRPr lang="ru-KZ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KZ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7F7942B-6667-FF68-6B28-70A232852A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9295" y="1033971"/>
            <a:ext cx="4639736" cy="3748194"/>
          </a:xfrm>
        </p:spPr>
        <p:txBody>
          <a:bodyPr>
            <a:normAutofit fontScale="85000" lnSpcReduction="10000"/>
          </a:bodyPr>
          <a:lstStyle/>
          <a:p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kk-K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лицо (или группа лиц), разработавшее и подготовившее учебно-методический материал/авторскую программу, предназначенную для обучения, преподавания и самостоятельного изучения обучающимися;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учебно-методически</a:t>
            </a:r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материал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документ, который включает в себя различные ресурсы и инструменты для эффективного обучения и преподавания, методические указания для преподавателей;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авторская программа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учебная программа, разработанная автором на основе научных, практических или педагогических исследований, предназначенная для обновления и улучшения образовательного процесса;</a:t>
            </a:r>
            <a:endParaRPr lang="ru-KZ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KZ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KZ" dirty="0"/>
          </a:p>
        </p:txBody>
      </p:sp>
      <p:pic>
        <p:nvPicPr>
          <p:cNvPr id="5" name="Сурет 8">
            <a:extLst>
              <a:ext uri="{FF2B5EF4-FFF2-40B4-BE49-F238E27FC236}">
                <a16:creationId xmlns:a16="http://schemas.microsoft.com/office/drawing/2014/main" id="{C664680E-5F51-A35D-062B-94A7358FD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51" y="4612658"/>
            <a:ext cx="1566558" cy="156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77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EDC78B-5CEC-EE6D-6C37-F774EC807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374300"/>
          </a:xfrm>
        </p:spPr>
        <p:txBody>
          <a:bodyPr/>
          <a:lstStyle/>
          <a:p>
            <a:pPr algn="ctr"/>
            <a:r>
              <a:rPr kumimoji="0" lang="kk-KZ" sz="1800" b="1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Центр развития технического и профессионального, послесреднего образования </a:t>
            </a:r>
            <a:endParaRPr lang="ru-KZ" dirty="0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F16C7E2B-8E94-5655-1A95-4DEA2562AE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8306972"/>
              </p:ext>
            </p:extLst>
          </p:nvPr>
        </p:nvGraphicFramePr>
        <p:xfrm>
          <a:off x="3034722" y="989935"/>
          <a:ext cx="5176770" cy="470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F2757CF-A5CC-2F56-1749-4ECA6542988C}"/>
              </a:ext>
            </a:extLst>
          </p:cNvPr>
          <p:cNvSpPr txBox="1"/>
          <p:nvPr/>
        </p:nvSpPr>
        <p:spPr>
          <a:xfrm>
            <a:off x="477570" y="2005070"/>
            <a:ext cx="531664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tabLst>
                <a:tab pos="630555" algn="l"/>
                <a:tab pos="706755" algn="l"/>
              </a:tabLst>
            </a:pPr>
            <a:r>
              <a:rPr lang="ru-RU" sz="180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   руководители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МК(Ц)</a:t>
            </a:r>
            <a:endParaRPr lang="ru-RU" sz="180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 algn="just">
              <a:buFontTx/>
              <a:buChar char="-"/>
              <a:tabLst>
                <a:tab pos="630555" algn="l"/>
                <a:tab pos="706755" algn="l"/>
              </a:tabLst>
            </a:pPr>
            <a:r>
              <a:rPr lang="ru-RU" sz="180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заместители руководителей МК(Ц)</a:t>
            </a:r>
          </a:p>
          <a:p>
            <a:pPr marL="285750" lvl="0" indent="-285750" algn="just">
              <a:buFontTx/>
              <a:buChar char="-"/>
              <a:tabLst>
                <a:tab pos="630555" algn="l"/>
                <a:tab pos="706755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180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уководител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организаций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ТиППО</a:t>
            </a:r>
            <a:endParaRPr lang="ru-RU" sz="180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 algn="just">
              <a:buFontTx/>
              <a:buChar char="-"/>
              <a:tabLst>
                <a:tab pos="630555" algn="l"/>
                <a:tab pos="706755" algn="l"/>
              </a:tabLst>
            </a:pPr>
            <a:r>
              <a:rPr lang="ru-RU" sz="180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заместители руководителей организаций </a:t>
            </a:r>
            <a:r>
              <a:rPr lang="ru-RU" sz="180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ТиППО</a:t>
            </a:r>
            <a:r>
              <a:rPr lang="ru-RU" sz="180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pPr lvl="0" algn="just">
              <a:tabLst>
                <a:tab pos="630555" algn="l"/>
                <a:tab pos="706755" algn="l"/>
              </a:tabLst>
            </a:pP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tabLst>
                <a:tab pos="630555" algn="l"/>
                <a:tab pos="706755" algn="l"/>
              </a:tabLst>
            </a:pPr>
            <a:r>
              <a:rPr lang="ru-RU" sz="180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заявленных для присвоения (подтверждения) </a:t>
            </a:r>
            <a:r>
              <a:rPr lang="ru-RU" sz="1800" b="1" u="sng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первой</a:t>
            </a:r>
            <a:r>
              <a:rPr lang="ru-RU" sz="180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квалификационной категории </a:t>
            </a:r>
            <a:endParaRPr lang="ru-KZ" sz="1600" u="none" strike="noStrike" dirty="0">
              <a:effectLst/>
              <a:latin typeface="Times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8D6C52-8FB4-DA20-F22E-1AC0F950F4DE}"/>
              </a:ext>
            </a:extLst>
          </p:cNvPr>
          <p:cNvSpPr txBox="1"/>
          <p:nvPr/>
        </p:nvSpPr>
        <p:spPr>
          <a:xfrm>
            <a:off x="6096000" y="2005069"/>
            <a:ext cx="5316648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tabLst>
                <a:tab pos="630555" algn="l"/>
                <a:tab pos="706755" algn="l"/>
              </a:tabLst>
            </a:pPr>
            <a:r>
              <a:rPr lang="ru-RU" sz="180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   методисты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МК(Ц)</a:t>
            </a:r>
            <a:endParaRPr lang="ru-RU" sz="180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 algn="just">
              <a:buFontTx/>
              <a:buChar char="-"/>
              <a:tabLst>
                <a:tab pos="630555" algn="l"/>
                <a:tab pos="706755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180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едагоги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организаций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ТиППО</a:t>
            </a:r>
            <a:endParaRPr lang="ru-RU" sz="180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tabLst>
                <a:tab pos="630555" algn="l"/>
                <a:tab pos="706755" algn="l"/>
              </a:tabLst>
            </a:pP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630555" algn="l"/>
                <a:tab pos="706755" algn="l"/>
              </a:tabLst>
            </a:pPr>
            <a:r>
              <a:rPr lang="ru-RU" sz="180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заявленных для присвоения (подтверждения)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квалификационной категории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«педагог-мастер»</a:t>
            </a:r>
            <a:endParaRPr lang="ru-KZ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tabLst>
                <a:tab pos="630555" algn="l"/>
                <a:tab pos="706755" algn="l"/>
              </a:tabLst>
            </a:pPr>
            <a:endParaRPr lang="ru-KZ" sz="1600" u="none" strike="noStrike" dirty="0">
              <a:effectLst/>
              <a:latin typeface="Times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59D29F99-2DB2-86CC-1403-443785B0CB8D}"/>
              </a:ext>
            </a:extLst>
          </p:cNvPr>
          <p:cNvCxnSpPr/>
          <p:nvPr/>
        </p:nvCxnSpPr>
        <p:spPr>
          <a:xfrm>
            <a:off x="5794218" y="1865014"/>
            <a:ext cx="0" cy="21713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1A8EF3-0858-E2F6-9916-CF92ADBEF09A}"/>
              </a:ext>
            </a:extLst>
          </p:cNvPr>
          <p:cNvSpPr txBox="1"/>
          <p:nvPr/>
        </p:nvSpPr>
        <p:spPr>
          <a:xfrm>
            <a:off x="2745463" y="5037060"/>
            <a:ext cx="78380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tabLst>
                <a:tab pos="630555" algn="l"/>
                <a:tab pos="706755" algn="l"/>
              </a:tabLst>
            </a:pPr>
            <a:r>
              <a:rPr lang="ru-RU" sz="180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!!!   на рассмотрение не позднее чем за месяц до заседания ЭС </a:t>
            </a:r>
            <a:endParaRPr lang="ru-KZ" sz="1600" u="none" strike="noStrike" dirty="0">
              <a:effectLst/>
              <a:latin typeface="Times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B68B3195-4DFD-53BC-4BB9-CAA08D13EF74}"/>
              </a:ext>
            </a:extLst>
          </p:cNvPr>
          <p:cNvCxnSpPr/>
          <p:nvPr/>
        </p:nvCxnSpPr>
        <p:spPr>
          <a:xfrm>
            <a:off x="1097280" y="4698749"/>
            <a:ext cx="998416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Сурет 49">
            <a:extLst>
              <a:ext uri="{FF2B5EF4-FFF2-40B4-BE49-F238E27FC236}">
                <a16:creationId xmlns:a16="http://schemas.microsoft.com/office/drawing/2014/main" id="{F55723B9-6D17-6981-33D4-401CBADB2A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029" y="4812984"/>
            <a:ext cx="1096240" cy="1096240"/>
          </a:xfrm>
          <a:prstGeom prst="ellipse">
            <a:avLst/>
          </a:prstGeom>
        </p:spPr>
      </p:pic>
      <p:pic>
        <p:nvPicPr>
          <p:cNvPr id="14" name="Сурет 49">
            <a:extLst>
              <a:ext uri="{FF2B5EF4-FFF2-40B4-BE49-F238E27FC236}">
                <a16:creationId xmlns:a16="http://schemas.microsoft.com/office/drawing/2014/main" id="{38793324-46B7-3F27-1AF9-FA0C5B7578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23148" y="4826969"/>
            <a:ext cx="1096240" cy="10962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0249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981487"/>
            <a:ext cx="10058400" cy="2551886"/>
          </a:xfrm>
        </p:spPr>
        <p:txBody>
          <a:bodyPr anchor="ctr">
            <a:normAutofit/>
          </a:bodyPr>
          <a:lstStyle/>
          <a:p>
            <a:pPr lvl="0"/>
            <a:r>
              <a:rPr lang="en-US" sz="4800" i="1" dirty="0">
                <a:solidFill>
                  <a:srgbClr val="FFFFFF"/>
                </a:solidFill>
              </a:rPr>
              <a:t>Your best quote that reflects your approach… “It’s one small step for man, one giant leap for mankind.”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5225240"/>
            <a:ext cx="100584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- Neil Armstrong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87D2E2-278F-908C-BAAF-6726F3B7E2F2}"/>
              </a:ext>
            </a:extLst>
          </p:cNvPr>
          <p:cNvSpPr txBox="1"/>
          <p:nvPr/>
        </p:nvSpPr>
        <p:spPr>
          <a:xfrm>
            <a:off x="112867" y="981487"/>
            <a:ext cx="6097508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buNone/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График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заседания республиканского экспертного совета в 2025 году</a:t>
            </a:r>
          </a:p>
          <a:p>
            <a:pPr indent="457200" algn="just">
              <a:buNone/>
            </a:pPr>
            <a:endParaRPr lang="ru-K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 заседание – 23 мая 2025 года  </a:t>
            </a:r>
            <a:endParaRPr lang="ru-K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 заседание – 27 июня 2025 года  </a:t>
            </a:r>
            <a:endParaRPr lang="ru-K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 заседание – 10 сентября 2025 года  </a:t>
            </a:r>
            <a:endParaRPr lang="ru-K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IV заседание – 18 декабря 2025 года </a:t>
            </a:r>
            <a:endParaRPr lang="ru-K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073BAF-89E7-DDD1-3C01-FE82A72AAA90}"/>
              </a:ext>
            </a:extLst>
          </p:cNvPr>
          <p:cNvSpPr txBox="1"/>
          <p:nvPr/>
        </p:nvSpPr>
        <p:spPr>
          <a:xfrm>
            <a:off x="1381333" y="287226"/>
            <a:ext cx="94902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kk-KZ" sz="1800" b="1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Центр развития технического и профессионального, послесреднего образования </a:t>
            </a:r>
            <a:endParaRPr lang="ru-KZ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708781-34EF-DF7A-5B71-1A798AB9412E}"/>
              </a:ext>
            </a:extLst>
          </p:cNvPr>
          <p:cNvSpPr txBox="1"/>
          <p:nvPr/>
        </p:nvSpPr>
        <p:spPr>
          <a:xfrm>
            <a:off x="5981625" y="1532825"/>
            <a:ext cx="6097508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tabLst>
                <a:tab pos="706755" algn="l"/>
                <a:tab pos="810260" algn="l"/>
              </a:tabLst>
            </a:pPr>
            <a:r>
              <a:rPr lang="ru-RU" sz="180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Учебно-методические материалы, авторские программы руководителей, заместителей руководителя, педагогов организаций </a:t>
            </a:r>
            <a:r>
              <a:rPr lang="ru-RU" sz="180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ТиППО</a:t>
            </a:r>
            <a:r>
              <a:rPr lang="ru-RU" sz="180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принимаются при наличии:</a:t>
            </a:r>
          </a:p>
          <a:p>
            <a:pPr lvl="0" algn="just">
              <a:tabLst>
                <a:tab pos="706755" algn="l"/>
                <a:tab pos="810260" algn="l"/>
              </a:tabLst>
            </a:pPr>
            <a:endParaRPr lang="ru-KZ" sz="1600" u="none" strike="noStrike" dirty="0">
              <a:effectLst/>
              <a:latin typeface="Times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arenR"/>
              <a:tabLst>
                <a:tab pos="630555" algn="l"/>
              </a:tabLs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заявки (форма 1);</a:t>
            </a:r>
            <a:endParaRPr lang="ru-KZ" sz="1600" dirty="0">
              <a:effectLst/>
              <a:latin typeface="Times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arenR"/>
              <a:tabLst>
                <a:tab pos="630555" algn="l"/>
              </a:tabLs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представления МК(Ц) (форма 2);</a:t>
            </a:r>
            <a:endParaRPr lang="ru-KZ" sz="1600" dirty="0">
              <a:effectLst/>
              <a:latin typeface="Times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arenR"/>
              <a:tabLst>
                <a:tab pos="630555" algn="l"/>
              </a:tabLs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рецензии УМО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ТиППО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 профилям (форма 3). </a:t>
            </a:r>
            <a:endParaRPr lang="ru-KZ" sz="1600" dirty="0">
              <a:effectLst/>
              <a:latin typeface="Times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D62A90-1271-995F-C843-382205CFC831}"/>
              </a:ext>
            </a:extLst>
          </p:cNvPr>
          <p:cNvSpPr txBox="1"/>
          <p:nvPr/>
        </p:nvSpPr>
        <p:spPr>
          <a:xfrm>
            <a:off x="809503" y="4292789"/>
            <a:ext cx="3925459" cy="1897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Aft>
                <a:spcPts val="1000"/>
              </a:spcAft>
              <a:buSzPts val="1000"/>
              <a:buFont typeface="Times New Roman" panose="02020603050405020304" pitchFamily="18" charset="0"/>
              <a:buChar char="-"/>
              <a:tabLst>
                <a:tab pos="457200" algn="l"/>
                <a:tab pos="630555" algn="l"/>
              </a:tabLst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рабочие тетради;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проекты и идеи, находящиеся на ранней стадии разработки;</a:t>
            </a:r>
            <a:endParaRPr lang="ru-KZ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SzPts val="1000"/>
              <a:buFont typeface="Times New Roman" panose="02020603050405020304" pitchFamily="18" charset="0"/>
              <a:buChar char="-"/>
              <a:tabLst>
                <a:tab pos="457200" algn="l"/>
                <a:tab pos="630555" algn="l"/>
              </a:tabLs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информационные сообщения;</a:t>
            </a:r>
            <a:endParaRPr lang="ru-KZ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SzPts val="1000"/>
              <a:buFont typeface="Times New Roman" panose="02020603050405020304" pitchFamily="18" charset="0"/>
              <a:buChar char="-"/>
              <a:tabLst>
                <a:tab pos="457200" algn="l"/>
                <a:tab pos="630555" algn="l"/>
              </a:tabLs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планы урока;</a:t>
            </a:r>
            <a:endParaRPr lang="ru-KZ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SzPts val="1000"/>
              <a:buFont typeface="Times New Roman" panose="02020603050405020304" pitchFamily="18" charset="0"/>
              <a:buChar char="-"/>
              <a:tabLst>
                <a:tab pos="457200" algn="l"/>
                <a:tab pos="630555" algn="l"/>
              </a:tabLs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рабочие программы</a:t>
            </a:r>
            <a:endParaRPr lang="ru-KZ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SzPts val="1000"/>
              <a:buFont typeface="Times New Roman" panose="02020603050405020304" pitchFamily="18" charset="0"/>
              <a:buChar char="-"/>
              <a:tabLst>
                <a:tab pos="457200" algn="l"/>
                <a:tab pos="630555" algn="l"/>
              </a:tabLst>
            </a:pP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CFAE7-43B3-43C9-7090-468ADEAB0A93}"/>
              </a:ext>
            </a:extLst>
          </p:cNvPr>
          <p:cNvSpPr txBox="1"/>
          <p:nvPr/>
        </p:nvSpPr>
        <p:spPr>
          <a:xfrm>
            <a:off x="6656533" y="4292789"/>
            <a:ext cx="3925459" cy="2026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1000"/>
              </a:spcAft>
              <a:buSzPts val="1000"/>
              <a:buFont typeface="Times New Roman" panose="02020603050405020304" pitchFamily="18" charset="0"/>
              <a:buChar char="-"/>
              <a:tabLst>
                <a:tab pos="457200" algn="l"/>
                <a:tab pos="630555" algn="l"/>
              </a:tabLs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сборники лекций. 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SzPts val="1000"/>
              <a:buFont typeface="Times New Roman" panose="02020603050405020304" pitchFamily="18" charset="0"/>
              <a:buChar char="-"/>
              <a:tabLst>
                <a:tab pos="457200" algn="l"/>
                <a:tab pos="630555" algn="l"/>
              </a:tabLst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презентации;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SzPts val="1000"/>
              <a:buFont typeface="Times New Roman" panose="02020603050405020304" pitchFamily="18" charset="0"/>
              <a:buChar char="-"/>
              <a:tabLst>
                <a:tab pos="457200" algn="l"/>
                <a:tab pos="630555" algn="l"/>
              </a:tabLst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сборники тестовых и контрольных заданий;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SzPts val="1000"/>
              <a:buFont typeface="Times New Roman" panose="02020603050405020304" pitchFamily="18" charset="0"/>
              <a:buChar char="-"/>
              <a:tabLst>
                <a:tab pos="457200" algn="l"/>
                <a:tab pos="630555" algn="l"/>
              </a:tabLst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контрольно-измерительные материалы;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SzPts val="1000"/>
              <a:buFont typeface="Times New Roman" panose="02020603050405020304" pitchFamily="18" charset="0"/>
              <a:buChar char="-"/>
              <a:tabLst>
                <a:tab pos="457200" algn="l"/>
                <a:tab pos="630555" algn="l"/>
              </a:tabLst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видеоуроки и аудиоматериалы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SzPts val="1000"/>
              <a:buFont typeface="Times New Roman" panose="02020603050405020304" pitchFamily="18" charset="0"/>
              <a:buChar char="-"/>
              <a:tabLst>
                <a:tab pos="457200" algn="l"/>
                <a:tab pos="630555" algn="l"/>
              </a:tabLst>
            </a:pP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C7513B-1F25-AC1B-A2C5-BC5F30F9377F}"/>
              </a:ext>
            </a:extLst>
          </p:cNvPr>
          <p:cNvSpPr txBox="1"/>
          <p:nvPr/>
        </p:nvSpPr>
        <p:spPr>
          <a:xfrm>
            <a:off x="1381333" y="4009974"/>
            <a:ext cx="100011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tabLst>
                <a:tab pos="706755" algn="l"/>
                <a:tab pos="810260" algn="l"/>
              </a:tabLst>
            </a:pPr>
            <a:r>
              <a:rPr lang="ru-RU" sz="180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!!! </a:t>
            </a:r>
            <a:r>
              <a:rPr lang="ru-RU" sz="160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Рецензированию не подлежат как отдельный методический продукт следующие виды </a:t>
            </a:r>
            <a:r>
              <a:rPr lang="ru-RU" sz="180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материалов:</a:t>
            </a:r>
            <a:endParaRPr lang="ru-KZ" sz="1800" u="none" strike="noStrike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6" descr="Pin Icon Png #250103 - Free Icons Library">
            <a:extLst>
              <a:ext uri="{FF2B5EF4-FFF2-40B4-BE49-F238E27FC236}">
                <a16:creationId xmlns:a16="http://schemas.microsoft.com/office/drawing/2014/main" id="{7CCFC6DD-8410-EDAB-1790-D4B16241D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15" y="3202814"/>
            <a:ext cx="618441" cy="59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Pin Icon Png #250103 - Free Icons Library">
            <a:extLst>
              <a:ext uri="{FF2B5EF4-FFF2-40B4-BE49-F238E27FC236}">
                <a16:creationId xmlns:a16="http://schemas.microsoft.com/office/drawing/2014/main" id="{60C9A4DD-5295-ABF5-9DA8-58A43A8B8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472" y="3223992"/>
            <a:ext cx="618441" cy="59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Pin Icon Png #250103 - Free Icons Library">
            <a:extLst>
              <a:ext uri="{FF2B5EF4-FFF2-40B4-BE49-F238E27FC236}">
                <a16:creationId xmlns:a16="http://schemas.microsoft.com/office/drawing/2014/main" id="{9D774E97-DC29-8D0E-9348-5E925E511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227" y="3247651"/>
            <a:ext cx="618441" cy="59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14609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4F4D41-822D-40F2-A7AC-E4E6CB36CA7A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19DAD249-BF80-48EF-9AFB-36A11BCDC2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A59D56-2157-4202-9D02-F44E447A24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131</TotalTime>
  <Words>406</Words>
  <Application>Microsoft Office PowerPoint</Application>
  <PresentationFormat>Широкоэкранный</PresentationFormat>
  <Paragraphs>45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Calibri</vt:lpstr>
      <vt:lpstr>Calibri Light</vt:lpstr>
      <vt:lpstr>Times</vt:lpstr>
      <vt:lpstr>Times New Roman</vt:lpstr>
      <vt:lpstr>Ретро</vt:lpstr>
      <vt:lpstr>О совместной деятельности республиканского экспертного совета                      и областных методических центров</vt:lpstr>
      <vt:lpstr>Центр развития технического и профессионального, послесреднего образования </vt:lpstr>
      <vt:lpstr>Центр развития технического и профессионального, послесреднего образования </vt:lpstr>
      <vt:lpstr>Your best quote that reflects your approach… “It’s one small step for man, one giant leap for mankind.”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Дамир Мажитов</dc:creator>
  <cp:lastModifiedBy>Дамир Мажитов</cp:lastModifiedBy>
  <cp:revision>8</cp:revision>
  <dcterms:created xsi:type="dcterms:W3CDTF">2025-06-09T08:01:21Z</dcterms:created>
  <dcterms:modified xsi:type="dcterms:W3CDTF">2025-06-09T11:04:09Z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