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8" r:id="rId4"/>
  </p:sldMasterIdLst>
  <p:notesMasterIdLst>
    <p:notesMasterId r:id="rId30"/>
  </p:notesMasterIdLst>
  <p:handoutMasterIdLst>
    <p:handoutMasterId r:id="rId31"/>
  </p:handoutMasterIdLst>
  <p:sldIdLst>
    <p:sldId id="266" r:id="rId5"/>
    <p:sldId id="267" r:id="rId6"/>
    <p:sldId id="268" r:id="rId7"/>
    <p:sldId id="269" r:id="rId8"/>
    <p:sldId id="274" r:id="rId9"/>
    <p:sldId id="301" r:id="rId10"/>
    <p:sldId id="302" r:id="rId11"/>
    <p:sldId id="303" r:id="rId12"/>
    <p:sldId id="305" r:id="rId13"/>
    <p:sldId id="306" r:id="rId14"/>
    <p:sldId id="307" r:id="rId15"/>
    <p:sldId id="309" r:id="rId16"/>
    <p:sldId id="310" r:id="rId17"/>
    <p:sldId id="312" r:id="rId18"/>
    <p:sldId id="293" r:id="rId19"/>
    <p:sldId id="313" r:id="rId20"/>
    <p:sldId id="316" r:id="rId21"/>
    <p:sldId id="283" r:id="rId22"/>
    <p:sldId id="319" r:id="rId23"/>
    <p:sldId id="321" r:id="rId24"/>
    <p:sldId id="322" r:id="rId25"/>
    <p:sldId id="327" r:id="rId26"/>
    <p:sldId id="287" r:id="rId27"/>
    <p:sldId id="297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17DA11-C303-4A04-9AF2-EF24B1E87EB5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4C531EA-3B14-40B9-94EF-FFD37E10845B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53190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DCCDE4-FD8A-43B2-8197-BFE9DD7FC968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33D7A2-C585-48BF-BF8C-C21FDC051F77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1333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4D3DB482-F95D-48D6-B851-CB0BBBBB19A9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69E57DC2-970A-4B3E-BB1C-7A09969E49DF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8513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8AAA74-EBDF-4065-BA01-EAD1E46D84DC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615543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8AAA74-EBDF-4065-BA01-EAD1E46D84DC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806328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8AAA74-EBDF-4065-BA01-EAD1E46D84DC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94791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327E36-CB2D-4A1C-8C2B-9983D24B7C7D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9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8AAA74-EBDF-4065-BA01-EAD1E46D84DC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545691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8AAA74-EBDF-4065-BA01-EAD1E46D84DC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475145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B284DF-F3AE-4C6D-B27A-5F5A94BB17DE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8356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CE0A4B-A8AC-45B6-9A53-81E2E3636ED8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6600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8AAA74-EBDF-4065-BA01-EAD1E46D84DC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341886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5A7CB3-46D4-4B4A-A661-60E13D0BC640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9175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648AAA74-EBDF-4065-BA01-EAD1E46D84DC}" type="datetime1">
              <a:rPr lang="ru-RU" noProof="1" smtClean="0"/>
              <a:t>28.01.2026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69E57DC2-970A-4B3E-BB1C-7A09969E49DF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8314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sera.org/learn/english-upper-intermediate-b2-1/home/welco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108" y="-12787"/>
            <a:ext cx="12229108" cy="68707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667" y="1303867"/>
            <a:ext cx="11133665" cy="2921000"/>
          </a:xfrm>
        </p:spPr>
        <p:txBody>
          <a:bodyPr rtlCol="0">
            <a:normAutofit/>
          </a:bodyPr>
          <a:lstStyle/>
          <a:p>
            <a:pPr algn="ctr"/>
            <a:r>
              <a:rPr lang="ru-RU" sz="3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УЧЕБНО-МЕТОДИЧЕСКОГО ОТДЕЛА</a:t>
            </a:r>
            <a:r>
              <a:rPr lang="ru-RU" sz="4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2025-2026 учебного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19" y="165364"/>
            <a:ext cx="1784900" cy="161109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12B21AC-E49E-B061-64C7-83451422D823}"/>
              </a:ext>
            </a:extLst>
          </p:cNvPr>
          <p:cNvSpPr txBox="1">
            <a:spLocks/>
          </p:cNvSpPr>
          <p:nvPr/>
        </p:nvSpPr>
        <p:spPr>
          <a:xfrm>
            <a:off x="4665133" y="4292600"/>
            <a:ext cx="7205134" cy="2294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Эрназарова Асель Байболатовна, заместитель директора по УМР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Егембердиева Раушан Кизатолдаевна, методист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Цыганкова Евгения Викторовна, методист по иностранному языку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5A5D5-E461-7357-BEE9-52FF83AA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71" y="287866"/>
            <a:ext cx="9692640" cy="764751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преподавателей в конкурсах, соревнованиях, семинарах, конференциях, вебинарах 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36902B0-D7C4-3DC9-3FD1-0E2BDB558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4635"/>
              </p:ext>
            </p:extLst>
          </p:nvPr>
        </p:nvGraphicFramePr>
        <p:xfrm>
          <a:off x="448734" y="1303868"/>
          <a:ext cx="10470069" cy="476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023">
                  <a:extLst>
                    <a:ext uri="{9D8B030D-6E8A-4147-A177-3AD203B41FA5}">
                      <a16:colId xmlns:a16="http://schemas.microsoft.com/office/drawing/2014/main" val="3732374123"/>
                    </a:ext>
                  </a:extLst>
                </a:gridCol>
                <a:gridCol w="3490023">
                  <a:extLst>
                    <a:ext uri="{9D8B030D-6E8A-4147-A177-3AD203B41FA5}">
                      <a16:colId xmlns:a16="http://schemas.microsoft.com/office/drawing/2014/main" val="674640504"/>
                    </a:ext>
                  </a:extLst>
                </a:gridCol>
                <a:gridCol w="3490023">
                  <a:extLst>
                    <a:ext uri="{9D8B030D-6E8A-4147-A177-3AD203B41FA5}">
                      <a16:colId xmlns:a16="http://schemas.microsoft.com/office/drawing/2014/main" val="1972218664"/>
                    </a:ext>
                  </a:extLst>
                </a:gridCol>
              </a:tblGrid>
              <a:tr h="3070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kk-KZ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преподавателей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91172"/>
                  </a:ext>
                </a:extLst>
              </a:tr>
              <a:tr h="65642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Асанов Ұ.Ш.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Зимняя </a:t>
                      </a: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карта Казахстана: Развитие зимнего туризма и совместные инициативы Карагандинской </a:t>
                      </a: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65027"/>
                  </a:ext>
                </a:extLst>
              </a:tr>
              <a:tr h="65642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Зимняя </a:t>
                      </a: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карта Казахстана: Развитие зимнего туризма и совместные инициативы Акмолинской </a:t>
                      </a: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Эксперт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14979"/>
                  </a:ext>
                </a:extLst>
              </a:tr>
              <a:tr h="624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Есенбекова А.Б</a:t>
                      </a: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Семжанова Г.М., Егембердиева Р.К.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 </a:t>
                      </a: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Мастерство: Курултай 3.0 для педагогов </a:t>
                      </a: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96886"/>
                  </a:ext>
                </a:extLst>
              </a:tr>
              <a:tr h="51971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Наби М.Б.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астер-класс </a:t>
                      </a: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цифровой библиотеке 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</a:t>
                      </a: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89360"/>
                  </a:ext>
                </a:extLst>
              </a:tr>
              <a:tr h="43922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«Студенческие стартапы» , декада «Неделя предпринимательства и бизнеса»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Благодарственное письмо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94010"/>
                  </a:ext>
                </a:extLst>
              </a:tr>
              <a:tr h="366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Наби М.Б.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Конференция: «Трансформация в ТиПО: энергия перемен»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86881"/>
                  </a:ext>
                </a:extLst>
              </a:tr>
              <a:tr h="36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Нүсүпбек А.Ғ.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образование-Электронной библиотечно-образовательной системой для организаций ТиПО РК.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7016"/>
                  </a:ext>
                </a:extLst>
              </a:tr>
              <a:tr h="345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Оласанова Р.К.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студенческих стартапов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жюри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079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90F7F7-C53E-00CA-2AC6-E414863F8140}"/>
              </a:ext>
            </a:extLst>
          </p:cNvPr>
          <p:cNvSpPr txBox="1"/>
          <p:nvPr/>
        </p:nvSpPr>
        <p:spPr>
          <a:xfrm>
            <a:off x="9526033" y="821267"/>
            <a:ext cx="1392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1710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563DB-3EDD-7DAD-D39D-7DE0E18C1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59A66-BEC8-B379-83D5-EFC60D59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71" y="287866"/>
            <a:ext cx="9692640" cy="764751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преподавателей в конкурсах, соревнованиях, семинарах, конференциях, вебинарах 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0E207C0-3B8E-E7EE-CB1F-CD683B81A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35984"/>
              </p:ext>
            </p:extLst>
          </p:nvPr>
        </p:nvGraphicFramePr>
        <p:xfrm>
          <a:off x="448731" y="1769863"/>
          <a:ext cx="10470069" cy="3944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999">
                  <a:extLst>
                    <a:ext uri="{9D8B030D-6E8A-4147-A177-3AD203B41FA5}">
                      <a16:colId xmlns:a16="http://schemas.microsoft.com/office/drawing/2014/main" val="3732374123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674640504"/>
                    </a:ext>
                  </a:extLst>
                </a:gridCol>
                <a:gridCol w="3510470">
                  <a:extLst>
                    <a:ext uri="{9D8B030D-6E8A-4147-A177-3AD203B41FA5}">
                      <a16:colId xmlns:a16="http://schemas.microsoft.com/office/drawing/2014/main" val="1972218664"/>
                    </a:ext>
                  </a:extLst>
                </a:gridCol>
              </a:tblGrid>
              <a:tr h="2052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kk-KZ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преподавателей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91172"/>
                  </a:ext>
                </a:extLst>
              </a:tr>
              <a:tr h="243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Мұханғалиев Ф.Е.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Хакатон по созданию игр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PUNKVERSE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GAME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 SU 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7089"/>
                  </a:ext>
                </a:extLst>
              </a:tr>
              <a:tr h="21068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Тлеубеков А.Г.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Хакатон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 in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Engeering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89360"/>
                  </a:ext>
                </a:extLst>
              </a:tr>
              <a:tr h="2066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 Fest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Кубок 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94010"/>
                  </a:ext>
                </a:extLst>
              </a:tr>
              <a:tr h="32171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Гранд-турнир «Я предприниматель»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76988"/>
                  </a:ext>
                </a:extLst>
              </a:tr>
              <a:tr h="50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Абдуалиев А.Е., Тлеубеков А.Г.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Хакатон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IT-Fest 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18531"/>
                  </a:ext>
                </a:extLst>
              </a:tr>
              <a:tr h="50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Абдуалиев А.Е., Манапов І.Ш.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 научно-инженерный конкурс «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Zertte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Championship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89144"/>
                  </a:ext>
                </a:extLst>
              </a:tr>
              <a:tr h="636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Тлеубеков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Эффективные способы использования платформы исскуственного интеллекта 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Teacher Matic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занятиях специальных дисциплин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42082"/>
                  </a:ext>
                </a:extLst>
              </a:tr>
              <a:tr h="50596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Султанов Н.М.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Демоэкзамен: новый формат оценки профессиональных компетенций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607332"/>
                  </a:ext>
                </a:extLst>
              </a:tr>
              <a:tr h="505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трансформация образования: роль 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814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F1726F-A699-E800-BCF6-153A27DB401C}"/>
              </a:ext>
            </a:extLst>
          </p:cNvPr>
          <p:cNvSpPr txBox="1"/>
          <p:nvPr/>
        </p:nvSpPr>
        <p:spPr>
          <a:xfrm>
            <a:off x="9526033" y="821267"/>
            <a:ext cx="1392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2347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20B6B-CB6D-B25B-DA68-D72F0B52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05" y="103294"/>
            <a:ext cx="9955106" cy="1242907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колледжа в предметных олимпиадах, научно-практических конференциях, конкурсах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AB494B-8E55-D518-0B26-CD16BD365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72450"/>
              </p:ext>
            </p:extLst>
          </p:nvPr>
        </p:nvGraphicFramePr>
        <p:xfrm>
          <a:off x="593005" y="1447799"/>
          <a:ext cx="9863666" cy="4573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741">
                  <a:extLst>
                    <a:ext uri="{9D8B030D-6E8A-4147-A177-3AD203B41FA5}">
                      <a16:colId xmlns:a16="http://schemas.microsoft.com/office/drawing/2014/main" val="2657674228"/>
                    </a:ext>
                  </a:extLst>
                </a:gridCol>
                <a:gridCol w="2707561">
                  <a:extLst>
                    <a:ext uri="{9D8B030D-6E8A-4147-A177-3AD203B41FA5}">
                      <a16:colId xmlns:a16="http://schemas.microsoft.com/office/drawing/2014/main" val="3215020502"/>
                    </a:ext>
                  </a:extLst>
                </a:gridCol>
                <a:gridCol w="2472182">
                  <a:extLst>
                    <a:ext uri="{9D8B030D-6E8A-4147-A177-3AD203B41FA5}">
                      <a16:colId xmlns:a16="http://schemas.microsoft.com/office/drawing/2014/main" val="2277891085"/>
                    </a:ext>
                  </a:extLst>
                </a:gridCol>
                <a:gridCol w="2472182">
                  <a:extLst>
                    <a:ext uri="{9D8B030D-6E8A-4147-A177-3AD203B41FA5}">
                      <a16:colId xmlns:a16="http://schemas.microsoft.com/office/drawing/2014/main" val="4005431750"/>
                    </a:ext>
                  </a:extLst>
                </a:gridCol>
              </a:tblGrid>
              <a:tr h="24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преподавателей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890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ФИО студентов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38422"/>
                  </a:ext>
                </a:extLst>
              </a:tr>
              <a:tr h="665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Мұханғалиев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Ф.Е.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Левицкий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Хакатон по созданию игр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PUNKVERSE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GAME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 SU 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13553"/>
                  </a:ext>
                </a:extLst>
              </a:tr>
              <a:tr h="27529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Тлеубеков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508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Артышов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А.,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Карбозова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Хакатон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 in Engeering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Дипломы, 2 и 3 места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54068"/>
                  </a:ext>
                </a:extLst>
              </a:tr>
              <a:tr h="296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indent="508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Артышов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А.,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Аюпов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 Fest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Кубок 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за 3 место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524993"/>
                  </a:ext>
                </a:extLst>
              </a:tr>
              <a:tr h="560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indent="508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Нартбай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Б., Оралбай А.</a:t>
                      </a:r>
                      <a:endParaRPr lang="kk-KZ" sz="14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Гранд-турнир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предприниматель»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за 2 место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18787"/>
                  </a:ext>
                </a:extLst>
              </a:tr>
              <a:tr h="768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Абдуалиев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А.Е.,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Тлеубеков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508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Артышов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А.,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Аюпов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Владимирулы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Еркинов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Садиржанов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И., Сотников 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Хакатон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IT-Fest 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57592"/>
                  </a:ext>
                </a:extLst>
              </a:tr>
              <a:tr h="198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Есенбекова А.Б.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Сембеев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«Я предприниматель»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Финалисты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43027"/>
                  </a:ext>
                </a:extLst>
              </a:tr>
              <a:tr h="501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Оласанова Р.К.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Шарыпова А.,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Махмудова А.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Подойникова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К.,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Керимбекова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студенческих стартапов «Эмоциональное такси»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3 место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70282"/>
                  </a:ext>
                </a:extLst>
              </a:tr>
              <a:tr h="707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Оласанова Р.К.</a:t>
                      </a:r>
                      <a:endParaRPr lang="ru-RU" sz="1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Мухамеджанова А., </a:t>
                      </a:r>
                    </a:p>
                    <a:p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Салкинтаева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Р.,</a:t>
                      </a:r>
                      <a:b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Сырымов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</a:t>
                      </a:r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студенческих стартапов «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Зоо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гостиница»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39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76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AB103-B7C1-2789-1AE8-3EAF20C9C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16C1-686D-0825-244A-99165FA3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05" y="103294"/>
            <a:ext cx="9955106" cy="1242907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колледжа в предметных олимпиадах, научно-практических конференциях, конкурсах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7FE6AC8-1462-34A9-A54F-224F0896B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95059"/>
              </p:ext>
            </p:extLst>
          </p:nvPr>
        </p:nvGraphicFramePr>
        <p:xfrm>
          <a:off x="457539" y="1659467"/>
          <a:ext cx="9888728" cy="502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395">
                  <a:extLst>
                    <a:ext uri="{9D8B030D-6E8A-4147-A177-3AD203B41FA5}">
                      <a16:colId xmlns:a16="http://schemas.microsoft.com/office/drawing/2014/main" val="2657674228"/>
                    </a:ext>
                  </a:extLst>
                </a:gridCol>
                <a:gridCol w="4608914">
                  <a:extLst>
                    <a:ext uri="{9D8B030D-6E8A-4147-A177-3AD203B41FA5}">
                      <a16:colId xmlns:a16="http://schemas.microsoft.com/office/drawing/2014/main" val="2277891085"/>
                    </a:ext>
                  </a:extLst>
                </a:gridCol>
                <a:gridCol w="3307419">
                  <a:extLst>
                    <a:ext uri="{9D8B030D-6E8A-4147-A177-3AD203B41FA5}">
                      <a16:colId xmlns:a16="http://schemas.microsoft.com/office/drawing/2014/main" val="4005431750"/>
                    </a:ext>
                  </a:extLst>
                </a:gridCol>
              </a:tblGrid>
              <a:tr h="35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38422"/>
                  </a:ext>
                </a:extLst>
              </a:tr>
              <a:tr h="828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Айтбекова А.Д.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«Современный маркетолог: каким он должен быть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 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Туран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презентаций</a:t>
                      </a: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туденты: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Ғалымжан Ф,  Русланқызы Ж</a:t>
                      </a: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kk-KZ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Қайрат Ж, Тоқтамұрат Ұ.</a:t>
                      </a:r>
                      <a:endParaRPr lang="ru-RU" sz="1400" kern="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сертификат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13553"/>
                  </a:ext>
                </a:extLst>
              </a:tr>
              <a:tr h="41440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Асанов Ұ.Ш.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 отраслевой чемпионат профессионального 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мастерства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«Tourism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guys by WORLDSKILLS»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195844"/>
                  </a:ext>
                </a:extLst>
              </a:tr>
              <a:tr h="414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Международное соревнование по спортивному туризму на пешеходных дистанциях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60901"/>
                  </a:ext>
                </a:extLst>
              </a:tr>
              <a:tr h="20720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Давыденко Е.В.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Демо-дей колледжа КОУ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1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524993"/>
                  </a:ext>
                </a:extLst>
              </a:tr>
              <a:tr h="207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Демо-дей колледжа КОУ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2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18787"/>
                  </a:ext>
                </a:extLst>
              </a:tr>
              <a:tr h="207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Демо-дей колледжа КОУ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57592"/>
                  </a:ext>
                </a:extLst>
              </a:tr>
              <a:tr h="304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стартапов Колледжа КОУ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2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99567"/>
                  </a:ext>
                </a:extLst>
              </a:tr>
              <a:tr h="263769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Наби М.Б.</a:t>
                      </a:r>
                      <a:endParaRPr lang="ru-RU" sz="1400" kern="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Студенческие стартапы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0455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Студенческие стартапы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за активное участие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7506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 гранд турнир «Я предприниматель»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I место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624205"/>
                  </a:ext>
                </a:extLst>
              </a:tr>
              <a:tr h="19343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 турнир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предприниматель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место, подтверждающие сертификаты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13868"/>
                  </a:ext>
                </a:extLst>
              </a:tr>
              <a:tr h="27287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Лучший ролик социальной рекламы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86503"/>
                  </a:ext>
                </a:extLst>
              </a:tr>
              <a:tr h="50952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 Day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Грамота 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287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B51628-F33D-51F5-CC98-170811F4B757}"/>
              </a:ext>
            </a:extLst>
          </p:cNvPr>
          <p:cNvSpPr txBox="1"/>
          <p:nvPr/>
        </p:nvSpPr>
        <p:spPr>
          <a:xfrm>
            <a:off x="8953500" y="1346201"/>
            <a:ext cx="1392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63655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84A2F-22AC-2BD5-D9DC-AC84A57AB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E4E05-9B83-A362-C286-DF76DB56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15" y="76200"/>
            <a:ext cx="9955106" cy="889001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колледжа в предметных олимпиадах, научно-практических конференциях, конкурсах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B4EDAFE-659C-B05D-6298-9E88C10DF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3011"/>
              </p:ext>
            </p:extLst>
          </p:nvPr>
        </p:nvGraphicFramePr>
        <p:xfrm>
          <a:off x="533738" y="1303867"/>
          <a:ext cx="10235861" cy="4562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634">
                  <a:extLst>
                    <a:ext uri="{9D8B030D-6E8A-4147-A177-3AD203B41FA5}">
                      <a16:colId xmlns:a16="http://schemas.microsoft.com/office/drawing/2014/main" val="2657674228"/>
                    </a:ext>
                  </a:extLst>
                </a:gridCol>
                <a:gridCol w="3977828">
                  <a:extLst>
                    <a:ext uri="{9D8B030D-6E8A-4147-A177-3AD203B41FA5}">
                      <a16:colId xmlns:a16="http://schemas.microsoft.com/office/drawing/2014/main" val="2277891085"/>
                    </a:ext>
                  </a:extLst>
                </a:gridCol>
                <a:gridCol w="4216399">
                  <a:extLst>
                    <a:ext uri="{9D8B030D-6E8A-4147-A177-3AD203B41FA5}">
                      <a16:colId xmlns:a16="http://schemas.microsoft.com/office/drawing/2014/main" val="4005431750"/>
                    </a:ext>
                  </a:extLst>
                </a:gridCol>
              </a:tblGrid>
              <a:tr h="245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преподавателей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38422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Акимбекова С.К.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Китай: традиции и инновации глазами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Диплом,</a:t>
                      </a:r>
                      <a:r>
                        <a:rPr lang="kk-KZ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54068"/>
                  </a:ext>
                </a:extLst>
              </a:tr>
              <a:tr h="283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Акимбекова С.К.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детективно-литературный квест «Следствие ведут читатели»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1 место</a:t>
                      </a:r>
                      <a:b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195844"/>
                  </a:ext>
                </a:extLst>
              </a:tr>
              <a:tr h="268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Байдельниов Т.К.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лига колледжей.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Турнир среди колледжей по баскетболу, волейболу, футболу посвященный Дню Независимости Республики Казахстан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 по шахматам, полуфинал по настольному теннису, участие по волейболу.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 по баскетболу, 1 место по футболу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60901"/>
                  </a:ext>
                </a:extLst>
              </a:tr>
              <a:tr h="588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Ерланов 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Соревнование по разборке и сборке АК-74 посвященный ко Дню Независимости РК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1,2,3 степени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524993"/>
                  </a:ext>
                </a:extLst>
              </a:tr>
              <a:tr h="283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Жакипова Р.М.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«Күз мезгіліндегі менің Республикам» , «Моя Республика в осеннее время года»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1,2,3 степени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18787"/>
                  </a:ext>
                </a:extLst>
              </a:tr>
              <a:tr h="310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Итемирова А.С.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Құнанбаевтың шығармаларын насихаттау мақсатында ұйымдастырылған республикалық   «Абай оқулары» шығармашылық конкурсы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дәрежелі диплом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57592"/>
                  </a:ext>
                </a:extLst>
              </a:tr>
              <a:tr h="31034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Давыденко Е.В.</a:t>
                      </a:r>
                      <a:endParaRPr lang="ru-RU" sz="1400" b="0" i="0" u="none" strike="noStrike" dirty="0" smtClean="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46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Әлімжан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Ә. А.,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Тохтасынова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Т.Ш.                                     </a:t>
                      </a:r>
                      <a:endParaRPr lang="ru-RU" sz="1400" b="0" i="0" u="none" strike="noStrike" dirty="0" smtClean="0">
                        <a:solidFill>
                          <a:srgbClr val="43434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46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Финалисты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3" marR="4613" marT="46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540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02C033-13F6-7E76-11C0-5962104F4476}"/>
              </a:ext>
            </a:extLst>
          </p:cNvPr>
          <p:cNvSpPr txBox="1"/>
          <p:nvPr/>
        </p:nvSpPr>
        <p:spPr>
          <a:xfrm>
            <a:off x="9376832" y="811312"/>
            <a:ext cx="1392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6984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9B33E-C501-F880-E7A8-BCE0AF754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A5FE9-BA95-7273-0033-F5E0FF30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380999"/>
            <a:ext cx="10547160" cy="11853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педагогов </a:t>
            </a:r>
            <a:br>
              <a:rPr lang="ru-RU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городских, республиканских и международных конкурсах </a:t>
            </a:r>
            <a:br>
              <a:rPr lang="ru-RU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2025-2026 учебного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309AB-49F6-6373-BBCB-F22A09152C6B}"/>
              </a:ext>
            </a:extLst>
          </p:cNvPr>
          <p:cNvSpPr txBox="1"/>
          <p:nvPr/>
        </p:nvSpPr>
        <p:spPr>
          <a:xfrm>
            <a:off x="406400" y="1566332"/>
            <a:ext cx="10704796" cy="394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жюри конкурса «Студенческих стартапов»: Давыденко Е.В., Наби М.Б.,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Оласанова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Р.К.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подготовка студентов к городскому конкурсу «Каллиграфия» (руководитель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Дауренбекова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Г.У.).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Достигнута победа в республиканской олимпиаде среди преподавателей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Айтбекова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А.Д.).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участие в международном конкурсе «Европа – Азия – 2025»,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г.Уральск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Султанов Н.М.,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Токтарбаева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Зайрахунова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Д.К.,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Байдельдинов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Т.К., Асанов Ұ.Ш., Ступина С.Д.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студенты к участию в республиканском и городском конкурсах Гранд турнир «Я — предприниматель»: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Есенбекова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А.Б.,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Оласанова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Р.К.,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М.Б., Давыденко Е.В.,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Тлеубеков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А.Г.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подготовка студента к городскому конкурсу «Мастер иностранного языка» (Цыганкова Е.В.).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Осуществлена подготовка студентов к участию в республиканском и городском конкурсах ENACTUS: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Нурдавлетова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Л.М.,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Тлеубеков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А.Г.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86E59-8291-5946-CC93-01ACF772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7" y="169333"/>
            <a:ext cx="10649712" cy="558799"/>
          </a:xfrm>
        </p:spPr>
        <p:txBody>
          <a:bodyPr>
            <a:normAutofit/>
          </a:bodyPr>
          <a:lstStyle/>
          <a:p>
            <a:pPr algn="ctr"/>
            <a:r>
              <a:rPr lang="kk-K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уроков и мастер-классов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1EAD798-0899-041A-03B3-6E46E488E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87392"/>
              </p:ext>
            </p:extLst>
          </p:nvPr>
        </p:nvGraphicFramePr>
        <p:xfrm>
          <a:off x="509954" y="863602"/>
          <a:ext cx="10181492" cy="594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930">
                  <a:extLst>
                    <a:ext uri="{9D8B030D-6E8A-4147-A177-3AD203B41FA5}">
                      <a16:colId xmlns:a16="http://schemas.microsoft.com/office/drawing/2014/main" val="504474420"/>
                    </a:ext>
                  </a:extLst>
                </a:gridCol>
                <a:gridCol w="8239562">
                  <a:extLst>
                    <a:ext uri="{9D8B030D-6E8A-4147-A177-3AD203B41FA5}">
                      <a16:colId xmlns:a16="http://schemas.microsoft.com/office/drawing/2014/main" val="1339185302"/>
                    </a:ext>
                  </a:extLst>
                </a:gridCol>
              </a:tblGrid>
              <a:tr h="257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преподавателя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урока, наименование дисциплины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870153"/>
                  </a:ext>
                </a:extLst>
              </a:tr>
              <a:tr h="22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Абилов Р.Р.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Логарифмдік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теңдеулер, Математика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06665"/>
                  </a:ext>
                </a:extLst>
              </a:tr>
              <a:tr h="22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Акимбекова С.К.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«За чашкой кофе с Достоевским» по роману Ф.М. Достоевского «Преступление и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наказание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Русская литература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93563"/>
                  </a:ext>
                </a:extLst>
              </a:tr>
              <a:tr h="244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Байдельдинов Т.К.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игры, Физическая культура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78559"/>
                  </a:ext>
                </a:extLst>
              </a:tr>
              <a:tr h="22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Берікұлы 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«Теории происхождения государства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Всемирная история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52568"/>
                  </a:ext>
                </a:extLst>
              </a:tr>
              <a:tr h="22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Давутова Г.Д.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«Понятие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Государства»,</a:t>
                      </a:r>
                      <a:r>
                        <a:rPr lang="kk-KZ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Всемирная история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42954"/>
                  </a:ext>
                </a:extLst>
              </a:tr>
              <a:tr h="22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Ерланов 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Неполная разборка автомата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Калашникова, НВПиТП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87951"/>
                  </a:ext>
                </a:extLst>
              </a:tr>
              <a:tr h="22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Жакипова Р.М.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«Построение орнамента на основе деления окружности циркулем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Графика проектирование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89523"/>
                  </a:ext>
                </a:extLst>
              </a:tr>
              <a:tr h="22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Жолшыбекова Т.Ғ.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Гаметогенез у животных и человека. Спорогенез и гаметогенез у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растений, 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73353"/>
                  </a:ext>
                </a:extLst>
              </a:tr>
              <a:tr h="284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Цой Д.Э.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«Artificial Intelligence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Иностранный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699679"/>
                  </a:ext>
                </a:extLst>
              </a:tr>
              <a:tr h="225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Итемирова А.С.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Сейфуллиннің «Сыр сандық»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өлеңі, Қазақ тілі мен әдебиеті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83010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Козбекова Л.Д.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Әлемдік саясат. Әлемдік саясаттың көсбашылары. Тыныс белгілері. Тыныс белгілердің қабаттасып келуі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Қазақ тілі мен әдебиеті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20635"/>
                  </a:ext>
                </a:extLst>
              </a:tr>
              <a:tr h="234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Құрманбек М.Ұ.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«МКТ негіздері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Физика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26613"/>
                  </a:ext>
                </a:extLst>
              </a:tr>
              <a:tr h="29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Ташкенева А.К.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экономического развития Республики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Казахстан, География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26105"/>
                  </a:ext>
                </a:extLst>
              </a:tr>
              <a:tr h="275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Ступина С.Д.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Футбол, Физическая</a:t>
                      </a:r>
                      <a:r>
                        <a:rPr lang="kk-KZ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51147"/>
                  </a:ext>
                </a:extLst>
              </a:tr>
              <a:tr h="2085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Айтбекова А.Д.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Интеллектуальная игра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тему 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Қаржы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жүйесінің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басты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элементі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валюта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Қаржы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несие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230128"/>
                  </a:ext>
                </a:extLst>
              </a:tr>
              <a:tr h="266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Қызметкерлердің мотивация жүйесі</a:t>
                      </a: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Сатуды басқару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54281"/>
                  </a:ext>
                </a:extLst>
              </a:tr>
              <a:tr h="213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Асанов Ұ.Ш.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Біз білмейтін Батыс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400" kern="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география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956668"/>
                  </a:ext>
                </a:extLst>
              </a:tr>
              <a:tr h="211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Асанова Ж.А.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бюджет и его 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функции, Основы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менеджмента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46804"/>
                  </a:ext>
                </a:extLst>
              </a:tr>
              <a:tr h="304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Давыденко Е.В.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Исследование потребителей»,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Маркетинговые исследования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108239"/>
                  </a:ext>
                </a:extLst>
              </a:tr>
              <a:tr h="53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Есенбекова А.Б.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Мотивационные основы 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управления, Охрана труда</a:t>
                      </a:r>
                      <a:r>
                        <a:rPr lang="ru-RU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62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06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89C6B-8D04-914F-1D8F-F790107D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D4ADB-A48A-1D5E-CC16-E109E613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7" y="169333"/>
            <a:ext cx="10649712" cy="558799"/>
          </a:xfrm>
        </p:spPr>
        <p:txBody>
          <a:bodyPr>
            <a:normAutofit/>
          </a:bodyPr>
          <a:lstStyle/>
          <a:p>
            <a:pPr algn="ctr"/>
            <a:r>
              <a:rPr lang="kk-K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уроков и мастер-классов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3784621-AF2A-56B2-C288-1467D5055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98926"/>
              </p:ext>
            </p:extLst>
          </p:nvPr>
        </p:nvGraphicFramePr>
        <p:xfrm>
          <a:off x="770467" y="1345224"/>
          <a:ext cx="9745132" cy="353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154">
                  <a:extLst>
                    <a:ext uri="{9D8B030D-6E8A-4147-A177-3AD203B41FA5}">
                      <a16:colId xmlns:a16="http://schemas.microsoft.com/office/drawing/2014/main" val="504474420"/>
                    </a:ext>
                  </a:extLst>
                </a:gridCol>
                <a:gridCol w="6975978">
                  <a:extLst>
                    <a:ext uri="{9D8B030D-6E8A-4147-A177-3AD203B41FA5}">
                      <a16:colId xmlns:a16="http://schemas.microsoft.com/office/drawing/2014/main" val="1339185302"/>
                    </a:ext>
                  </a:extLst>
                </a:gridCol>
              </a:tblGrid>
              <a:tr h="224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преподавателя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урока, наименование дисциплины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870153"/>
                  </a:ext>
                </a:extLst>
              </a:tr>
              <a:tr h="21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Наби М.Б.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«Бәсекелес. Бәсекелестіктің түрлері мен стратегиялары», 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Маркетинг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95485"/>
                  </a:ext>
                </a:extLst>
              </a:tr>
              <a:tr h="21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Нүсүпбек А.Ғ.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Туристің табиғаттағы жауапты іс-әрекеті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Экологиялық туризм» 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41247"/>
                  </a:ext>
                </a:extLst>
              </a:tr>
              <a:tr h="215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Оласанова Р.К.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«Рыночная атрибутика и фирменный стиль товара»,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маркетинга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434479"/>
                  </a:ext>
                </a:extLst>
              </a:tr>
              <a:tr h="226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Семжанова Г.М.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«Интернеттегі жарнама»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Жарнамалық </a:t>
                      </a: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 әрекетті 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ұйымдастыру</a:t>
                      </a:r>
                      <a:r>
                        <a:rPr lang="kk-KZ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346881"/>
                  </a:ext>
                </a:extLst>
              </a:tr>
              <a:tr h="256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Егембердиева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Р.К.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«Бухгалтерский 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баланс и его роль в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организации», Основы бухгалтерского учета 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02513"/>
                  </a:ext>
                </a:extLst>
              </a:tr>
              <a:tr h="224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Асанова Ж.А.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«Основные принципы управления», Основы 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микро-макроэкономики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14191"/>
                  </a:ext>
                </a:extLst>
              </a:tr>
              <a:tr h="25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Абдуалиев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А.Е.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Вставки таблиц, обработка табличных 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данных, Информатика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71918"/>
                  </a:ext>
                </a:extLst>
              </a:tr>
              <a:tr h="232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өленді Ә.А.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Вставки таблиц, обработка табличных 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данных, Информатика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33639"/>
                  </a:ext>
                </a:extLst>
              </a:tr>
              <a:tr h="2570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Аксёнова-Гяурова </a:t>
                      </a: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О. В.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«Utilities and kitchen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Иностранный язык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54916"/>
                  </a:ext>
                </a:extLst>
              </a:tr>
              <a:tr h="2823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Дауренбекова </a:t>
                      </a: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У.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«Бой Драконов</a:t>
                      </a: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Китайский язык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74680"/>
                  </a:ext>
                </a:extLst>
              </a:tr>
              <a:tr h="31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Исаханова </a:t>
                      </a: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 А.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«Agatha </a:t>
                      </a: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Christie and her legacy» (урок-викторина), </a:t>
                      </a: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</a:t>
                      </a: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7138"/>
                  </a:ext>
                </a:extLst>
              </a:tr>
              <a:tr h="6111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Хавронская </a:t>
                      </a: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 А.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buNone/>
                      </a:pP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«Переводческий практикум», Теория и практика перевода. 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692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1D8CA1-DBE0-3DAF-FEFA-7F2F9931D07F}"/>
              </a:ext>
            </a:extLst>
          </p:cNvPr>
          <p:cNvSpPr txBox="1"/>
          <p:nvPr/>
        </p:nvSpPr>
        <p:spPr>
          <a:xfrm>
            <a:off x="9427635" y="728132"/>
            <a:ext cx="1392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66665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90" y="499534"/>
            <a:ext cx="10637989" cy="69980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Авторы учебно - методических пособии, учебников </a:t>
            </a:r>
            <a:b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 первое полугодие 2025-2026 учебного года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F0D0FB-0C7F-40CB-ADD2-379A91783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75039"/>
              </p:ext>
            </p:extLst>
          </p:nvPr>
        </p:nvGraphicFramePr>
        <p:xfrm>
          <a:off x="485695" y="1987061"/>
          <a:ext cx="10152455" cy="17811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94807">
                  <a:extLst>
                    <a:ext uri="{9D8B030D-6E8A-4147-A177-3AD203B41FA5}">
                      <a16:colId xmlns:a16="http://schemas.microsoft.com/office/drawing/2014/main" val="622354232"/>
                    </a:ext>
                  </a:extLst>
                </a:gridCol>
                <a:gridCol w="6757648">
                  <a:extLst>
                    <a:ext uri="{9D8B030D-6E8A-4147-A177-3AD203B41FA5}">
                      <a16:colId xmlns:a16="http://schemas.microsoft.com/office/drawing/2014/main" val="3652875752"/>
                    </a:ext>
                  </a:extLst>
                </a:gridCol>
              </a:tblGrid>
              <a:tr h="42561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преподавателя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93" marR="45993" marT="0" marB="0" anchor="ctr"/>
                </a:tc>
                <a:extLst>
                  <a:ext uri="{0D108BD9-81ED-4DB2-BD59-A6C34878D82A}">
                    <a16:rowId xmlns:a16="http://schemas.microsoft.com/office/drawing/2014/main" val="1432758667"/>
                  </a:ext>
                </a:extLst>
              </a:tr>
              <a:tr h="677786">
                <a:tc>
                  <a:txBody>
                    <a:bodyPr/>
                    <a:lstStyle/>
                    <a:p>
                      <a:pPr algn="l"/>
                      <a:r>
                        <a:rPr lang="kk-KZ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Аксенова-Гяурова О.В.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Ораторское искусство и публичные выступления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93" marR="45993" marT="0" marB="0" anchor="ctr"/>
                </a:tc>
                <a:extLst>
                  <a:ext uri="{0D108BD9-81ED-4DB2-BD59-A6C34878D82A}">
                    <a16:rowId xmlns:a16="http://schemas.microsoft.com/office/drawing/2014/main" val="1509957840"/>
                  </a:ext>
                </a:extLst>
              </a:tr>
              <a:tr h="677786">
                <a:tc>
                  <a:txBody>
                    <a:bodyPr/>
                    <a:lstStyle/>
                    <a:p>
                      <a:pPr algn="l"/>
                      <a:r>
                        <a:rPr lang="kk-KZ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Султанов Н.М.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93" marR="4599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Искусственный интеллект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993" marR="45993" marT="0" marB="0" anchor="ctr"/>
                </a:tc>
                <a:extLst>
                  <a:ext uri="{0D108BD9-81ED-4DB2-BD59-A6C34878D82A}">
                    <a16:rowId xmlns:a16="http://schemas.microsoft.com/office/drawing/2014/main" val="278238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83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62A6B-B82E-E0A4-3CAB-9C7E1E93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-74507"/>
            <a:ext cx="10395712" cy="7179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преподавателей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19FC3F0-2BB3-A2E4-F2F8-CF14CA196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90887"/>
              </p:ext>
            </p:extLst>
          </p:nvPr>
        </p:nvGraphicFramePr>
        <p:xfrm>
          <a:off x="406399" y="812801"/>
          <a:ext cx="10381763" cy="576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101">
                  <a:extLst>
                    <a:ext uri="{9D8B030D-6E8A-4147-A177-3AD203B41FA5}">
                      <a16:colId xmlns:a16="http://schemas.microsoft.com/office/drawing/2014/main" val="2134081890"/>
                    </a:ext>
                  </a:extLst>
                </a:gridCol>
                <a:gridCol w="7884662">
                  <a:extLst>
                    <a:ext uri="{9D8B030D-6E8A-4147-A177-3AD203B41FA5}">
                      <a16:colId xmlns:a16="http://schemas.microsoft.com/office/drawing/2014/main" val="1157463630"/>
                    </a:ext>
                  </a:extLst>
                </a:gridCol>
              </a:tblGrid>
              <a:tr h="321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kk-KZ" sz="1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r>
                        <a:rPr lang="kk-KZ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статьи, название</a:t>
                      </a:r>
                      <a:r>
                        <a:rPr lang="kk-KZ" sz="1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журнала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59987"/>
                  </a:ext>
                </a:extLst>
              </a:tr>
              <a:tr h="558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Абилов Р.Р.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«Тригонометриялық </a:t>
                      </a: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теңдеулерді шешу: әдіс-тәсілдер мен есептерді шығару жолдары» 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«Bilim-orkenieti» </a:t>
                      </a: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республикалық орталығының «Білім мен ғылымдағы цифрлық трансформация: жаңа мүмкіндіктер мен даму бағыттары» халықаралық ғылыми-тәжірибелік </a:t>
                      </a:r>
                      <a:r>
                        <a:rPr lang="kk-KZ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конференциясы.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325789"/>
                  </a:ext>
                </a:extLst>
              </a:tr>
              <a:tr h="287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Акимбекова С.К.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«Использование театральной педагогики на уроках литературы</a:t>
                      </a:r>
                      <a:r>
                        <a:rPr lang="kk-KZ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Республиканский</a:t>
                      </a:r>
                      <a:r>
                        <a:rPr lang="kk-KZ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журнал Лучший педагог.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950289"/>
                  </a:ext>
                </a:extLst>
              </a:tr>
              <a:tr h="287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Давутова Г.Д.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Violent Crimes as a sociological phenomenon: a historical </a:t>
                      </a:r>
                      <a:r>
                        <a:rPr lang="kk-KZ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overview , Международный</a:t>
                      </a:r>
                      <a:r>
                        <a:rPr lang="kk-KZ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журнал Вестник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84088"/>
                  </a:ext>
                </a:extLst>
              </a:tr>
              <a:tr h="287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Итемирова А.С.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Абай әндеріндегі қазақы тәрбие </a:t>
                      </a:r>
                      <a:r>
                        <a:rPr lang="kk-KZ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айдентикасы,</a:t>
                      </a:r>
                      <a:r>
                        <a:rPr lang="kk-KZ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Республикалық танымал журнал Мұғалім мәртебесі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24400"/>
                  </a:ext>
                </a:extLst>
              </a:tr>
              <a:tr h="35919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Ступина С.Д.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 </a:t>
                      </a: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инструмент развития двигательных качеств у обучающихся (на примере </a:t>
                      </a:r>
                      <a:r>
                        <a:rPr lang="kk-KZ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колледжей)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</a:t>
                      </a: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международной научно-практической </a:t>
                      </a:r>
                      <a:r>
                        <a:rPr lang="kk-KZ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62513"/>
                  </a:ext>
                </a:extLst>
              </a:tr>
              <a:tr h="33830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физической подготовленности студентов средствами футбола, Материалы международной научно-практической конференции.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90163"/>
                  </a:ext>
                </a:extLst>
              </a:tr>
              <a:tr h="33830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54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«Трансформация концептуальных основ физического воспитания в организациях образования», Материалы международной научно-практической конференции.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07671"/>
                  </a:ext>
                </a:extLst>
              </a:tr>
              <a:tr h="37682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Асанова Ж.А</a:t>
                      </a:r>
                      <a:r>
                        <a:rPr lang="kk-KZ" sz="13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Роль инновационных технологий в повышении качества медицинских услуг</a:t>
                      </a:r>
                      <a:r>
                        <a:rPr lang="ru-RU" sz="1200" i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i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Вестник университета «Туран» КОКНВО РК</a:t>
                      </a:r>
                      <a:endParaRPr lang="ru-RU" sz="1200" i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29579"/>
                  </a:ext>
                </a:extLst>
              </a:tr>
              <a:tr h="396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Инновации в здравоохранении: практики взаимодействия в государственно-частном партнерстве и их </a:t>
                      </a:r>
                      <a:r>
                        <a:rPr lang="kk-KZ" sz="13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300" i="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300" i="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300" i="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Вестник </a:t>
                      </a:r>
                      <a:r>
                        <a:rPr lang="kk-KZ" sz="1300" i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университета «Есиль» КОКНВО РК</a:t>
                      </a:r>
                      <a:endParaRPr lang="ru-RU" sz="1300" i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84121"/>
                  </a:ext>
                </a:extLst>
              </a:tr>
              <a:tr h="600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Роль ресурсного обеспечения в повышении качества медицинских услуг в медицинских учреждениях </a:t>
                      </a:r>
                      <a:r>
                        <a:rPr lang="kk-KZ" sz="13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</a:t>
                      </a:r>
                      <a:r>
                        <a:rPr lang="ru-RU" sz="13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3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3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 </a:t>
                      </a:r>
                      <a:r>
                        <a:rPr lang="kk-KZ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Международная студенческая </a:t>
                      </a:r>
                      <a:r>
                        <a:rPr lang="kk-KZ" sz="13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конференция</a:t>
                      </a:r>
                      <a:r>
                        <a:rPr lang="ru-RU" sz="13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kk-KZ" sz="13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«Современные </a:t>
                      </a:r>
                      <a:r>
                        <a:rPr lang="kk-KZ" sz="13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глобальные тренды:вызовы и риски для Центральной Азии</a:t>
                      </a:r>
                      <a:endParaRPr lang="ru-RU" sz="1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10604"/>
                  </a:ext>
                </a:extLst>
              </a:tr>
              <a:tr h="39601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Абдуалиев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А.Е.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Dynamic Model for Budget Allocation in via Multi-Criteria Optimization. Journal of Applied Data Sciences, 6(4), 3075-3088.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doi:https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://doi.org/10.47738/jads.v6i4.935  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15087"/>
                  </a:ext>
                </a:extLst>
              </a:tr>
              <a:tr h="396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Адаптивное Распределение Регионального Бюджета С Использованием Динамического Программирования И Генетического Алгоритма. Вестник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КазУТБ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3(28). https://doi.org/10.58805/kazutb.v.3.28-1155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44660"/>
                  </a:ext>
                </a:extLst>
              </a:tr>
              <a:tr h="2039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Цыганкова Е.В. 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эффективности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применения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онлайн-ресурсов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обучении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иностранным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языка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Ұстаз мерейі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6306"/>
                  </a:ext>
                </a:extLst>
              </a:tr>
              <a:tr h="50885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английского языка, Ментор Ұстаз международный журнал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52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72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304" y="302299"/>
            <a:ext cx="10391804" cy="10876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КАДРОВОГО ПОТЕНЦИАЛА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КАЧЕСТВЕННЫЕ И КОЛИЧЕСТВЕННЫЕ ПОКАЗАТЕЛИ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" y="1083733"/>
            <a:ext cx="10726615" cy="859367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педагогических работников –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66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чел., образование 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том числе:  штатных –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совместителей –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чел.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87E92D5-91BD-41EF-BF05-9C690F4A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85588"/>
              </p:ext>
            </p:extLst>
          </p:nvPr>
        </p:nvGraphicFramePr>
        <p:xfrm>
          <a:off x="342899" y="2013789"/>
          <a:ext cx="10685376" cy="17049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69003">
                  <a:extLst>
                    <a:ext uri="{9D8B030D-6E8A-4147-A177-3AD203B41FA5}">
                      <a16:colId xmlns:a16="http://schemas.microsoft.com/office/drawing/2014/main" val="1523529962"/>
                    </a:ext>
                  </a:extLst>
                </a:gridCol>
                <a:gridCol w="801876">
                  <a:extLst>
                    <a:ext uri="{9D8B030D-6E8A-4147-A177-3AD203B41FA5}">
                      <a16:colId xmlns:a16="http://schemas.microsoft.com/office/drawing/2014/main" val="2027957008"/>
                    </a:ext>
                  </a:extLst>
                </a:gridCol>
                <a:gridCol w="800932">
                  <a:extLst>
                    <a:ext uri="{9D8B030D-6E8A-4147-A177-3AD203B41FA5}">
                      <a16:colId xmlns:a16="http://schemas.microsoft.com/office/drawing/2014/main" val="3891835781"/>
                    </a:ext>
                  </a:extLst>
                </a:gridCol>
                <a:gridCol w="801876">
                  <a:extLst>
                    <a:ext uri="{9D8B030D-6E8A-4147-A177-3AD203B41FA5}">
                      <a16:colId xmlns:a16="http://schemas.microsoft.com/office/drawing/2014/main" val="600673720"/>
                    </a:ext>
                  </a:extLst>
                </a:gridCol>
                <a:gridCol w="1469003">
                  <a:extLst>
                    <a:ext uri="{9D8B030D-6E8A-4147-A177-3AD203B41FA5}">
                      <a16:colId xmlns:a16="http://schemas.microsoft.com/office/drawing/2014/main" val="2707010214"/>
                    </a:ext>
                  </a:extLst>
                </a:gridCol>
                <a:gridCol w="1469003">
                  <a:extLst>
                    <a:ext uri="{9D8B030D-6E8A-4147-A177-3AD203B41FA5}">
                      <a16:colId xmlns:a16="http://schemas.microsoft.com/office/drawing/2014/main" val="983964960"/>
                    </a:ext>
                  </a:extLst>
                </a:gridCol>
                <a:gridCol w="1469003">
                  <a:extLst>
                    <a:ext uri="{9D8B030D-6E8A-4147-A177-3AD203B41FA5}">
                      <a16:colId xmlns:a16="http://schemas.microsoft.com/office/drawing/2014/main" val="3759694096"/>
                    </a:ext>
                  </a:extLst>
                </a:gridCol>
                <a:gridCol w="1202340">
                  <a:extLst>
                    <a:ext uri="{9D8B030D-6E8A-4147-A177-3AD203B41FA5}">
                      <a16:colId xmlns:a16="http://schemas.microsoft.com/office/drawing/2014/main" val="1775147556"/>
                    </a:ext>
                  </a:extLst>
                </a:gridCol>
                <a:gridCol w="1202340">
                  <a:extLst>
                    <a:ext uri="{9D8B030D-6E8A-4147-A177-3AD203B41FA5}">
                      <a16:colId xmlns:a16="http://schemas.microsoft.com/office/drawing/2014/main" val="2886779664"/>
                    </a:ext>
                  </a:extLst>
                </a:gridCol>
              </a:tblGrid>
              <a:tr h="6809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LID4096" sz="1400" dirty="0"/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сего ИПР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Со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вместит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</a:t>
                      </a:r>
                      <a:endParaRPr lang="LID4096" sz="1400" dirty="0"/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Штатные</a:t>
                      </a: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ts val="1365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них,</a:t>
                      </a:r>
                      <a:r>
                        <a:rPr lang="ru-RU" sz="14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65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Квалификационные категории</a:t>
                      </a:r>
                    </a:p>
                    <a:p>
                      <a:pPr algn="ctr">
                        <a:lnSpc>
                          <a:spcPts val="1365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387526"/>
                  </a:ext>
                </a:extLst>
              </a:tr>
              <a:tr h="670163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ID4096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едагог-исследователь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Педагог-эксперт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0955" algn="ctr">
                        <a:lnSpc>
                          <a:spcPts val="1365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spc="-7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lang="kk-KZ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0985246"/>
                  </a:ext>
                </a:extLst>
              </a:tr>
              <a:tr h="353860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654189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932" y="3789431"/>
            <a:ext cx="941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Педагог-исследователь: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Султанов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Н.М.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Педагоги-эксперты: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Берденова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Г.Е., Аксёнова-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Гяурова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Бастасов С.Е. Есенбекова А.Б.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35F5B3-5E5A-7B3E-B5ED-BE49755FA6BB}"/>
              </a:ext>
            </a:extLst>
          </p:cNvPr>
          <p:cNvSpPr/>
          <p:nvPr/>
        </p:nvSpPr>
        <p:spPr>
          <a:xfrm>
            <a:off x="342898" y="4506451"/>
            <a:ext cx="10559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педагогов-экспертов увеличилось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 до 4 сотрудников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педагогов-модераторов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10 до 16 преподавателей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зафиксирован значительный рост числа магистров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22 до 41 магистра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7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82D3C-6D0F-266D-F5B6-897DD7636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C69C9-1472-A17B-9E05-72E8A9DE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24" y="695596"/>
            <a:ext cx="10395712" cy="436984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остевые лекции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383431D-4923-8005-8F19-246A59FD4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30338"/>
              </p:ext>
            </p:extLst>
          </p:nvPr>
        </p:nvGraphicFramePr>
        <p:xfrm>
          <a:off x="517146" y="1273250"/>
          <a:ext cx="9736667" cy="1768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428">
                  <a:extLst>
                    <a:ext uri="{9D8B030D-6E8A-4147-A177-3AD203B41FA5}">
                      <a16:colId xmlns:a16="http://schemas.microsoft.com/office/drawing/2014/main" val="2000293478"/>
                    </a:ext>
                  </a:extLst>
                </a:gridCol>
                <a:gridCol w="1876141">
                  <a:extLst>
                    <a:ext uri="{9D8B030D-6E8A-4147-A177-3AD203B41FA5}">
                      <a16:colId xmlns:a16="http://schemas.microsoft.com/office/drawing/2014/main" val="2303880720"/>
                    </a:ext>
                  </a:extLst>
                </a:gridCol>
                <a:gridCol w="3866659">
                  <a:extLst>
                    <a:ext uri="{9D8B030D-6E8A-4147-A177-3AD203B41FA5}">
                      <a16:colId xmlns:a16="http://schemas.microsoft.com/office/drawing/2014/main" val="1322453416"/>
                    </a:ext>
                  </a:extLst>
                </a:gridCol>
                <a:gridCol w="2076439">
                  <a:extLst>
                    <a:ext uri="{9D8B030D-6E8A-4147-A177-3AD203B41FA5}">
                      <a16:colId xmlns:a16="http://schemas.microsoft.com/office/drawing/2014/main" val="2657375241"/>
                    </a:ext>
                  </a:extLst>
                </a:gridCol>
              </a:tblGrid>
              <a:tr h="603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ru-RU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преподавателя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7" marR="61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7" marR="61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должность лектора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7" marR="61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лекции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7" marR="61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38937"/>
                  </a:ext>
                </a:extLst>
              </a:tr>
              <a:tr h="1165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Абдрайымов М.А.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7" marR="61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28.11.2025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7" marR="61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Еспенбетов Нуркелді Сатайевич</a:t>
                      </a: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 </a:t>
                      </a: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доктор,старший преподаватель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7" marR="61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«Туризм әлеміне саяхат»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7" marR="612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6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2EB37-6C0C-49E5-EF3B-1788E6EB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68" y="111760"/>
            <a:ext cx="10344912" cy="43857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Внутриколледжные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методические мероприятия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64A37AA-E81F-7226-A9B9-B842A02A4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704692"/>
              </p:ext>
            </p:extLst>
          </p:nvPr>
        </p:nvGraphicFramePr>
        <p:xfrm>
          <a:off x="305451" y="627315"/>
          <a:ext cx="10574629" cy="5918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5972">
                  <a:extLst>
                    <a:ext uri="{9D8B030D-6E8A-4147-A177-3AD203B41FA5}">
                      <a16:colId xmlns:a16="http://schemas.microsoft.com/office/drawing/2014/main" val="2879287391"/>
                    </a:ext>
                  </a:extLst>
                </a:gridCol>
                <a:gridCol w="5648657">
                  <a:extLst>
                    <a:ext uri="{9D8B030D-6E8A-4147-A177-3AD203B41FA5}">
                      <a16:colId xmlns:a16="http://schemas.microsoft.com/office/drawing/2014/main" val="2950518380"/>
                    </a:ext>
                  </a:extLst>
                </a:gridCol>
              </a:tblGrid>
              <a:tr h="204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ru-RU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преподавателя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11192"/>
                  </a:ext>
                </a:extLst>
              </a:tr>
              <a:tr h="4130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Абдрайымов М.А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Давыденко Е.В.,</a:t>
                      </a:r>
                      <a:r>
                        <a:rPr lang="kk-KZ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Төленді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Ә.А.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"Организация деятельности обучающихся на занятиях для повышения мотивации и интереса в обучении"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5684"/>
                  </a:ext>
                </a:extLst>
              </a:tr>
              <a:tr h="403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интерактивной доски в учебном процессе"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97156"/>
                  </a:ext>
                </a:extLst>
              </a:tr>
              <a:tr h="626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Айтбекова 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А.Д.,</a:t>
                      </a:r>
                      <a:r>
                        <a:rPr lang="kk-KZ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Семжанова Г.М.,</a:t>
                      </a: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Асанова Ж.А., 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Есенбекова А.Б. , Зайрахунова Д.К.,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Әнуарбекова А.Қ., Бижігіт Д., Давыденко Е.В., 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Оласанова Р.К., Нүсүпбек А.Ғ.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Семинар: «Сабақта әдіс тәсілдерді </a:t>
                      </a: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 </a:t>
                      </a: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үдерісі»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904471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Амангелді Д.Н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kk-KZ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Бижігіт Д.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«Финансовый интеллект: День тенге»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67132"/>
                  </a:ext>
                </a:extLst>
              </a:tr>
              <a:tr h="50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Асанов Ұ.Ш</a:t>
                      </a: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Досжанова А.Б., Давыденко Е.В.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"Организация деятельности обучающихся на занятиях для повышения мотивации и интереса в обучении"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65430"/>
                  </a:ext>
                </a:extLst>
              </a:tr>
              <a:tr h="1993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Оралбаева Д.Н.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"Работа с платформой 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465910"/>
                  </a:ext>
                </a:extLst>
              </a:tr>
              <a:tr h="413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Ошақбаева Н.Қ., Итемирова А. С., Акимбекова С. К</a:t>
                      </a:r>
                      <a:r>
                        <a:rPr lang="kk-KZ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  встреча посвящённая 180-летию со дня рождения Абая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Кунанбаева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«Абай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жолы — дара жол»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44883"/>
                  </a:ext>
                </a:extLst>
              </a:tr>
              <a:tr h="413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Ошақбаева Н.Қ., Акимбекова С. </a:t>
                      </a:r>
                      <a:r>
                        <a:rPr lang="kk-KZ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К.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урок посвященный 115-летию Б.Момышулы «Человек, воин, писатель»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86227"/>
                  </a:ext>
                </a:extLst>
              </a:tr>
              <a:tr h="4130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Байдельдинов Т.К., Ступина С.Д.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Спортивно-массовое мероприятие в поддержку программы «Дос болайық» против буллинга и насилия над детьми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5638"/>
                  </a:ext>
                </a:extLst>
              </a:tr>
              <a:tr h="41303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Турнир по волейболу и другим спортивным играм среди преподавателей колледжа в преддверии Дня Республики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43997"/>
                  </a:ext>
                </a:extLst>
              </a:tr>
              <a:tr h="24468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Давутова Г.Д., Берикулы И.,</a:t>
                      </a:r>
                      <a:r>
                        <a:rPr lang="kk-KZ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Козбекова Л.Д.</a:t>
                      </a: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Almaty Museum of Art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909615"/>
                  </a:ext>
                </a:extLst>
              </a:tr>
              <a:tr h="31513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Национального Центрального Музея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463021"/>
                  </a:ext>
                </a:extLst>
              </a:tr>
              <a:tr h="219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Жакипова Р.М.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Almaty Museum of Art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568379"/>
                  </a:ext>
                </a:extLst>
              </a:tr>
              <a:tr h="565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Ташкенова А.К., Жолшыбекова Т.Ғ.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«Менің Республикам-менің мақтанышым» интеллектуальды сайыс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9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85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9A880-91F9-3693-E5FE-B2AB5DE37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2502B-CF7C-E81B-93A1-F6049854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22" y="443898"/>
            <a:ext cx="10344912" cy="43857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Внутриколледжные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методические мероприятия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5D23AE6-A635-FAFC-9DA6-29E5FAF8F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81181"/>
              </p:ext>
            </p:extLst>
          </p:nvPr>
        </p:nvGraphicFramePr>
        <p:xfrm>
          <a:off x="453152" y="1729493"/>
          <a:ext cx="10365382" cy="364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9717">
                  <a:extLst>
                    <a:ext uri="{9D8B030D-6E8A-4147-A177-3AD203B41FA5}">
                      <a16:colId xmlns:a16="http://schemas.microsoft.com/office/drawing/2014/main" val="2879287391"/>
                    </a:ext>
                  </a:extLst>
                </a:gridCol>
                <a:gridCol w="6325665">
                  <a:extLst>
                    <a:ext uri="{9D8B030D-6E8A-4147-A177-3AD203B41FA5}">
                      <a16:colId xmlns:a16="http://schemas.microsoft.com/office/drawing/2014/main" val="2950518380"/>
                    </a:ext>
                  </a:extLst>
                </a:gridCol>
              </a:tblGrid>
              <a:tr h="212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ru-RU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преподавателя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4" marR="52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11192"/>
                  </a:ext>
                </a:extLst>
              </a:tr>
              <a:tr h="264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Итемирова А. С., Қозбекова Л. Д.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«Қазақ тілі - мемлекеттік тіл» интеллектуальды сайыс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5624"/>
                  </a:ext>
                </a:extLst>
              </a:tr>
              <a:tr h="22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Итемирова А. С., Қозбекова Л. Д.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күні - ұлттық мереке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239807"/>
                  </a:ext>
                </a:extLst>
              </a:tr>
              <a:tr h="431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Аксенова-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Гяурова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О.В.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Цой Д.Э.,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Исаханова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А.А.,  Цыганкова Е.В.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Декада иностранных языков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8" marR="64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820293"/>
                  </a:ext>
                </a:extLst>
              </a:tr>
              <a:tr h="635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Аксенова-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Гяурова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О.В., Цой Д.Э.,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Исаханова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А.А.,  Цыганкова Е.В.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Halloween  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8" marR="64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12760"/>
                  </a:ext>
                </a:extLst>
              </a:tr>
              <a:tr h="534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Аксенова-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Гяурова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О.В., Цой Д.Э.,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Исаханова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А.А.,  Цыганкова Е.В.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Thanksgiving day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8" marR="64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75188"/>
                  </a:ext>
                </a:extLst>
              </a:tr>
              <a:tr h="364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 Genevieve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Christmas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8" marR="64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567648"/>
                  </a:ext>
                </a:extLst>
              </a:tr>
              <a:tr h="327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Дауренбекова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Г.У.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 Драконов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8" marR="64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69869"/>
                  </a:ext>
                </a:extLst>
              </a:tr>
              <a:tr h="635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Цыганкова Е.В., </a:t>
                      </a:r>
                      <a:r>
                        <a:rPr 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 Genevieve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Мини-дебаты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8" marR="643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033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0C6FD9-F4E4-9650-4D5C-BF89A0F0AF0A}"/>
              </a:ext>
            </a:extLst>
          </p:cNvPr>
          <p:cNvSpPr txBox="1"/>
          <p:nvPr/>
        </p:nvSpPr>
        <p:spPr>
          <a:xfrm>
            <a:off x="9011141" y="1152093"/>
            <a:ext cx="1392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41656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08E9499-ACAA-E3A0-031F-8C96822C71AD}"/>
              </a:ext>
            </a:extLst>
          </p:cNvPr>
          <p:cNvSpPr txBox="1">
            <a:spLocks/>
          </p:cNvSpPr>
          <p:nvPr/>
        </p:nvSpPr>
        <p:spPr>
          <a:xfrm>
            <a:off x="2420790" y="2027320"/>
            <a:ext cx="5723466" cy="368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педагогических чтений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FBFE787-A5C8-2C1E-A356-CD6E7DA9F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4587"/>
              </p:ext>
            </p:extLst>
          </p:nvPr>
        </p:nvGraphicFramePr>
        <p:xfrm>
          <a:off x="350689" y="2598589"/>
          <a:ext cx="10554377" cy="370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8673">
                  <a:extLst>
                    <a:ext uri="{9D8B030D-6E8A-4147-A177-3AD203B41FA5}">
                      <a16:colId xmlns:a16="http://schemas.microsoft.com/office/drawing/2014/main" val="3347016483"/>
                    </a:ext>
                  </a:extLst>
                </a:gridCol>
                <a:gridCol w="3335704">
                  <a:extLst>
                    <a:ext uri="{9D8B030D-6E8A-4147-A177-3AD203B41FA5}">
                      <a16:colId xmlns:a16="http://schemas.microsoft.com/office/drawing/2014/main" val="2589317329"/>
                    </a:ext>
                  </a:extLst>
                </a:gridCol>
              </a:tblGrid>
              <a:tr h="3705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Подготовлены 34 сертификата спикерам, из них приглашенным: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Ковалева А.Б.,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Рашидинов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Д.Р., Смехов Л.В.,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Амандосұлы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Б.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Спикерам колледжа: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Ануаш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Ж.Д.,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Эрназарова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А.Б.,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Берикулы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И.,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Абдуалиев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А.,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Төленді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Ә.А.,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Зайрахунова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Д.К.,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Жолшыбекова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Т.Ғ.,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Нүсүпбек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А.Ғ.,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Акимбекова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С.К., Ерланов А.,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Байдельдинов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Т.К., Ступина С.Д.,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Адбрайымов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М., Асанов Ұ., Асанова Ж.А., Давыденко Е.В.,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Есенбекова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А.Б.,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Амангелді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Д.Н.,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Жакипова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Р.М.,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Айтбекова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А.Д.,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Әнуарбекова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А.Қ.,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Оласанова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Р.К.,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Ошакбаева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Н.К., Аксенова –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Гяурова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О.В., Цыганкова Е.В., Цой Д.Э.,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Дауренбекова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Г.У.,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Давлетпакова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К.М.,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Ms.Genevieve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Выпуск сборника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Размещение в портале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Ұстаз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для аттестации педагогов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4830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7AB2ECD-887B-C152-25DF-4D02FF8F9659}"/>
              </a:ext>
            </a:extLst>
          </p:cNvPr>
          <p:cNvSpPr txBox="1"/>
          <p:nvPr/>
        </p:nvSpPr>
        <p:spPr>
          <a:xfrm>
            <a:off x="350689" y="624469"/>
            <a:ext cx="103681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Педагогические чтения колледжа на тему:</a:t>
            </a:r>
            <a:br>
              <a:rPr lang="ru-RU" sz="20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>«Инновации в образовательной практике и искусственный интеллект в обучении: новые возможности для педагогов» </a:t>
            </a:r>
            <a:br>
              <a:rPr lang="ru-RU" sz="2000" b="1" dirty="0">
                <a:latin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37384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7F1F73-A5D6-BF83-892A-5E91EE3F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3" y="1379090"/>
            <a:ext cx="10100734" cy="49868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учебных занятий преподавателями и администрацией колледжа составили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158 занятия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преподавателей —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занятий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(ЦМК «ООД», «СД» и «ТД»), администрацией колледжа было посещено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занятия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году наблюдается положительная динамика: количество посещений увеличилось на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прошлым годом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(57 посещений)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0CBBD2E5-B0E5-AAC5-AE6D-59F4B2DCCB1B}"/>
              </a:ext>
            </a:extLst>
          </p:cNvPr>
          <p:cNvSpPr txBox="1">
            <a:spLocks/>
          </p:cNvSpPr>
          <p:nvPr/>
        </p:nvSpPr>
        <p:spPr>
          <a:xfrm>
            <a:off x="321733" y="3429000"/>
            <a:ext cx="10430934" cy="238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B5BAE-DC82-6409-7578-CD52C4BB28CC}"/>
              </a:ext>
            </a:extLst>
          </p:cNvPr>
          <p:cNvSpPr txBox="1"/>
          <p:nvPr/>
        </p:nvSpPr>
        <p:spPr>
          <a:xfrm>
            <a:off x="1786466" y="5041668"/>
            <a:ext cx="921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014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877" y="2633132"/>
            <a:ext cx="9900789" cy="1083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/>
              <a:t>Благодарим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23826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3" y="436039"/>
            <a:ext cx="10397068" cy="1841493"/>
          </a:xfrm>
        </p:spPr>
        <p:txBody>
          <a:bodyPr>
            <a:normAutofit fontScale="90000"/>
          </a:bodyPr>
          <a:lstStyle/>
          <a:p>
            <a:pPr indent="396240"/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</a:t>
            </a:r>
            <a:r>
              <a:rPr lang="kk-KZ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ШКОЛА МОЛОДОГО ПЕДАГОГА </a:t>
            </a:r>
            <a:br>
              <a:rPr lang="kk-KZ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молодого педагога обучается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преподаватель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Семинары ШМП проводятся два раза в месяц. Наставничество на постоянной основе осуществляют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Молодые педагоги и наставники регулярно проводят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учебных занятий.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B78ACC51-E56C-8A6B-F2C1-F8A793EF8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43074"/>
              </p:ext>
            </p:extLst>
          </p:nvPr>
        </p:nvGraphicFramePr>
        <p:xfrm>
          <a:off x="635000" y="2523066"/>
          <a:ext cx="9846734" cy="3385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69966">
                  <a:extLst>
                    <a:ext uri="{9D8B030D-6E8A-4147-A177-3AD203B41FA5}">
                      <a16:colId xmlns:a16="http://schemas.microsoft.com/office/drawing/2014/main" val="3083263843"/>
                    </a:ext>
                  </a:extLst>
                </a:gridCol>
                <a:gridCol w="4576768">
                  <a:extLst>
                    <a:ext uri="{9D8B030D-6E8A-4147-A177-3AD203B41FA5}">
                      <a16:colId xmlns:a16="http://schemas.microsoft.com/office/drawing/2014/main" val="3226938888"/>
                    </a:ext>
                  </a:extLst>
                </a:gridCol>
              </a:tblGrid>
              <a:tr h="227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молодого педагога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наставника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250921"/>
                  </a:ext>
                </a:extLst>
              </a:tr>
              <a:tr h="415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Әнуарбекова Аяулы Құрманбеққызы, Хасанов Дамир Муратович, Досжанова Асель Болатовна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Нурдавлетова Лаура Моряковна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8420535"/>
                  </a:ext>
                </a:extLst>
              </a:tr>
              <a:tr h="3903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Әбдіхан Айгерім Қанышқызы, Бижігіт Дана, Наби Маржан Байжанқызы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Семжанова Гульмира Махамбеткалиевна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134727"/>
                  </a:ext>
                </a:extLst>
              </a:tr>
              <a:tr h="40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Абдрайымов Матрим Абдыкеримович, Мұханғалиев Фархад Еркінұлы, Тлеубеков Азамат Галымулы, Төленді Әділет Арманұлы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Султанов Нурлан Мерленович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065939"/>
                  </a:ext>
                </a:extLst>
              </a:tr>
              <a:tr h="2321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Абилов Рустем Рыскалиевич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Сарыпбек Алуа Торебекқызы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7638986"/>
                  </a:ext>
                </a:extLst>
              </a:tr>
              <a:tr h="2092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Асанов Ұлан Шәріпханұлы, Нүсүпбек Ақжарқын Ғинаятқызы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Зайрахунова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Дилнара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Кенжахуновна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574144"/>
                  </a:ext>
                </a:extLst>
              </a:tr>
              <a:tr h="3903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Берикулы Ибрагим, Давутова Гулинур Дилмуратовна, Ступина Светлана Дмитриевна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Керимбекова Ажар Ержановна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Козбекова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Ляззат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Джапархановна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446449"/>
                  </a:ext>
                </a:extLst>
              </a:tr>
              <a:tr h="2432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Манапов Ілияс Шағанұлы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Абдуалиев Алмаз Едігеұлы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365718"/>
                  </a:ext>
                </a:extLst>
              </a:tr>
              <a:tr h="2368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Цой Диана Эдуардовна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ауренбекова Гүлдана Уалиханқызы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Цыганкова Евгения Викторовна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30656630"/>
                  </a:ext>
                </a:extLst>
              </a:tr>
              <a:tr h="3903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Жолшыбекова Таңшолпан Ғабитқызы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Абзалеева Бакыт Калкешовна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977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8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12" y="255693"/>
            <a:ext cx="10541977" cy="413173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Семинары - практикумы для ШМП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79D2133-E3ED-4677-8A9A-CFE5D3223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15612"/>
              </p:ext>
            </p:extLst>
          </p:nvPr>
        </p:nvGraphicFramePr>
        <p:xfrm>
          <a:off x="355599" y="668868"/>
          <a:ext cx="10133679" cy="58675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72639">
                  <a:extLst>
                    <a:ext uri="{9D8B030D-6E8A-4147-A177-3AD203B41FA5}">
                      <a16:colId xmlns:a16="http://schemas.microsoft.com/office/drawing/2014/main" val="3936984735"/>
                    </a:ext>
                  </a:extLst>
                </a:gridCol>
                <a:gridCol w="1457895">
                  <a:extLst>
                    <a:ext uri="{9D8B030D-6E8A-4147-A177-3AD203B41FA5}">
                      <a16:colId xmlns:a16="http://schemas.microsoft.com/office/drawing/2014/main" val="4192326160"/>
                    </a:ext>
                  </a:extLst>
                </a:gridCol>
                <a:gridCol w="2903145">
                  <a:extLst>
                    <a:ext uri="{9D8B030D-6E8A-4147-A177-3AD203B41FA5}">
                      <a16:colId xmlns:a16="http://schemas.microsoft.com/office/drawing/2014/main" val="3760975407"/>
                    </a:ext>
                  </a:extLst>
                </a:gridCol>
              </a:tblGrid>
              <a:tr h="372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семинара </a:t>
                      </a:r>
                      <a:endParaRPr lang="kk-K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проведения семинара </a:t>
                      </a:r>
                      <a:endParaRPr lang="kk-K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Докладчики </a:t>
                      </a:r>
                      <a:endParaRPr lang="kk-K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extLst>
                  <a:ext uri="{0D108BD9-81ED-4DB2-BD59-A6C34878D82A}">
                    <a16:rowId xmlns:a16="http://schemas.microsoft.com/office/drawing/2014/main" val="465101888"/>
                  </a:ext>
                </a:extLst>
              </a:tr>
              <a:tr h="4343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Нормативные документы преподавателя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чего нужен план занятий. Цель плана занятий</a:t>
                      </a:r>
                    </a:p>
                  </a:txBody>
                  <a:tcPr marL="34211" marR="34211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34211" marR="342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Егембердиева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extLst>
                  <a:ext uri="{0D108BD9-81ED-4DB2-BD59-A6C34878D82A}">
                    <a16:rowId xmlns:a16="http://schemas.microsoft.com/office/drawing/2014/main" val="133968249"/>
                  </a:ext>
                </a:extLst>
              </a:tr>
              <a:tr h="4343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оценки знаний студентов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4211" marR="3421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Егембердиева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Р.К., Давыденко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Е.В.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extLst>
                  <a:ext uri="{0D108BD9-81ED-4DB2-BD59-A6C34878D82A}">
                    <a16:rowId xmlns:a16="http://schemas.microsoft.com/office/drawing/2014/main" val="290216422"/>
                  </a:ext>
                </a:extLst>
              </a:tr>
              <a:tr h="8836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урока посетившими занятие другими преподавателями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4211" marR="3421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Егембердиева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Р.К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Сарыпбек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А.Т.,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Әнуарбекова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А.Қ., Давыденко Е.В.,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Есенбекова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А.Б. </a:t>
                      </a:r>
                    </a:p>
                  </a:txBody>
                  <a:tcPr marL="34211" marR="34211" marT="0" marB="0" anchor="ctr"/>
                </a:tc>
                <a:extLst>
                  <a:ext uri="{0D108BD9-81ED-4DB2-BD59-A6C34878D82A}">
                    <a16:rowId xmlns:a16="http://schemas.microsoft.com/office/drawing/2014/main" val="1706544271"/>
                  </a:ext>
                </a:extLst>
              </a:tr>
              <a:tr h="475196"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Ознакомление с материалами аттестации педагогических работников</a:t>
                      </a:r>
                    </a:p>
                    <a:p>
                      <a:pPr lvl="0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Перспективный план аттестации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Эрназарова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А.Б.,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Егембердиева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Р.К.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extLst>
                  <a:ext uri="{0D108BD9-81ED-4DB2-BD59-A6C34878D82A}">
                    <a16:rowId xmlns:a16="http://schemas.microsoft.com/office/drawing/2014/main" val="488759786"/>
                  </a:ext>
                </a:extLst>
              </a:tr>
              <a:tr h="18379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Практическое использование методов в учебном процессе.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91291"/>
                  </a:ext>
                </a:extLst>
              </a:tr>
              <a:tr h="434307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Егембердиева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Р.К.,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Төленді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Ә.А.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extLst>
                  <a:ext uri="{0D108BD9-81ED-4DB2-BD59-A6C34878D82A}">
                    <a16:rowId xmlns:a16="http://schemas.microsoft.com/office/drawing/2014/main" val="139657777"/>
                  </a:ext>
                </a:extLst>
              </a:tr>
              <a:tr h="5776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Внедрения рабочих учебных программ по дисциплинам в журнал SN.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Семжанова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Г.М.,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Козбекова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Л.Д.,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Абдуалиев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А.Е.,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Егембердиева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Р.К.,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Төленді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Ә.А.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extLst>
                  <a:ext uri="{0D108BD9-81ED-4DB2-BD59-A6C34878D82A}">
                    <a16:rowId xmlns:a16="http://schemas.microsoft.com/office/drawing/2014/main" val="3394730807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и условия проведения аттестации педагогов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Егембердиева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Р.К.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extLst>
                  <a:ext uri="{0D108BD9-81ED-4DB2-BD59-A6C34878D82A}">
                    <a16:rowId xmlns:a16="http://schemas.microsoft.com/office/drawing/2014/main" val="4204701972"/>
                  </a:ext>
                </a:extLst>
              </a:tr>
              <a:tr h="888023"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Ознакомление с материалами конкурса «Лучший педагог».</a:t>
                      </a:r>
                    </a:p>
                    <a:p>
                      <a:pPr lvl="0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Ознакомление с Положением о внутреннем рейтинге преподавателей колледжа.</a:t>
                      </a:r>
                    </a:p>
                    <a:p>
                      <a:pPr lvl="0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взаимопосещения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занятий.</a:t>
                      </a:r>
                    </a:p>
                  </a:txBody>
                  <a:tcPr marL="34211" marR="342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Эрназарова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А.Б.,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Егембердиева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Р.К.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extLst>
                  <a:ext uri="{0D108BD9-81ED-4DB2-BD59-A6C34878D82A}">
                    <a16:rowId xmlns:a16="http://schemas.microsoft.com/office/drawing/2014/main" val="548068079"/>
                  </a:ext>
                </a:extLst>
              </a:tr>
              <a:tr h="557633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«Практико-ориентированное обучение: эффективные инструменты преподавателя».</a:t>
                      </a:r>
                    </a:p>
                  </a:txBody>
                  <a:tcPr marL="34211" marR="34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 marL="34211" marR="3421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Мухангалиев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Абдуалиев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А.Е.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1" marR="34211" marT="0" marB="0" anchor="ctr"/>
                </a:tc>
                <a:extLst>
                  <a:ext uri="{0D108BD9-81ED-4DB2-BD59-A6C34878D82A}">
                    <a16:rowId xmlns:a16="http://schemas.microsoft.com/office/drawing/2014/main" val="4158471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89" y="328084"/>
            <a:ext cx="9855852" cy="7534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прохождении курсов по повышению квалификации преподавателями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FFBD9A0-6574-4153-83A4-A1321B46E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20070"/>
              </p:ext>
            </p:extLst>
          </p:nvPr>
        </p:nvGraphicFramePr>
        <p:xfrm>
          <a:off x="404830" y="1304380"/>
          <a:ext cx="10364770" cy="19443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1423">
                  <a:extLst>
                    <a:ext uri="{9D8B030D-6E8A-4147-A177-3AD203B41FA5}">
                      <a16:colId xmlns:a16="http://schemas.microsoft.com/office/drawing/2014/main" val="1067812584"/>
                    </a:ext>
                  </a:extLst>
                </a:gridCol>
                <a:gridCol w="4314624">
                  <a:extLst>
                    <a:ext uri="{9D8B030D-6E8A-4147-A177-3AD203B41FA5}">
                      <a16:colId xmlns:a16="http://schemas.microsoft.com/office/drawing/2014/main" val="1247061247"/>
                    </a:ext>
                  </a:extLst>
                </a:gridCol>
                <a:gridCol w="3218716">
                  <a:extLst>
                    <a:ext uri="{9D8B030D-6E8A-4147-A177-3AD203B41FA5}">
                      <a16:colId xmlns:a16="http://schemas.microsoft.com/office/drawing/2014/main" val="1683553400"/>
                    </a:ext>
                  </a:extLst>
                </a:gridCol>
                <a:gridCol w="1200007">
                  <a:extLst>
                    <a:ext uri="{9D8B030D-6E8A-4147-A177-3AD203B41FA5}">
                      <a16:colId xmlns:a16="http://schemas.microsoft.com/office/drawing/2014/main" val="3568310647"/>
                    </a:ext>
                  </a:extLst>
                </a:gridCol>
              </a:tblGrid>
              <a:tr h="482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преподавателей</a:t>
                      </a:r>
                      <a:endParaRPr lang="kk-K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курса, семинара/стажировки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(организация) прохождения курсов повышения квалификации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extLst>
                  <a:ext uri="{0D108BD9-81ED-4DB2-BD59-A6C34878D82A}">
                    <a16:rowId xmlns:a16="http://schemas.microsoft.com/office/drawing/2014/main" val="2894910613"/>
                  </a:ext>
                </a:extLst>
              </a:tr>
              <a:tr h="2809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 диктант по финансовой безопасности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ҚР ЖШС «Өркендеу» оқу әдістемелік орталығы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extLst>
                  <a:ext uri="{0D108BD9-81ED-4DB2-BD59-A6C34878D82A}">
                    <a16:rowId xmlns:a16="http://schemas.microsoft.com/office/drawing/2014/main" val="2334395322"/>
                  </a:ext>
                </a:extLst>
              </a:tr>
              <a:tr h="4006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Менеджмент в образовании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 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«ТАЛАП»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17189" marR="17189" marT="0" marB="0"/>
                </a:tc>
                <a:extLst>
                  <a:ext uri="{0D108BD9-81ED-4DB2-BD59-A6C34878D82A}">
                    <a16:rowId xmlns:a16="http://schemas.microsoft.com/office/drawing/2014/main" val="962760726"/>
                  </a:ext>
                </a:extLst>
              </a:tr>
              <a:tr h="532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Учебный процесс с ИИ: генеративные модели и искусство промт-инжиниринга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НЦПК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Өрлеу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7189" marR="17189" marT="0" marB="0"/>
                </a:tc>
                <a:extLst>
                  <a:ext uri="{0D108BD9-81ED-4DB2-BD59-A6C34878D82A}">
                    <a16:rowId xmlns:a16="http://schemas.microsoft.com/office/drawing/2014/main" val="238664686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A73C63C-1D59-1ECE-2073-7AF7163D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64157"/>
              </p:ext>
            </p:extLst>
          </p:nvPr>
        </p:nvGraphicFramePr>
        <p:xfrm>
          <a:off x="404830" y="3471525"/>
          <a:ext cx="10364770" cy="25868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1423">
                  <a:extLst>
                    <a:ext uri="{9D8B030D-6E8A-4147-A177-3AD203B41FA5}">
                      <a16:colId xmlns:a16="http://schemas.microsoft.com/office/drawing/2014/main" val="1067812584"/>
                    </a:ext>
                  </a:extLst>
                </a:gridCol>
                <a:gridCol w="4314624">
                  <a:extLst>
                    <a:ext uri="{9D8B030D-6E8A-4147-A177-3AD203B41FA5}">
                      <a16:colId xmlns:a16="http://schemas.microsoft.com/office/drawing/2014/main" val="1247061247"/>
                    </a:ext>
                  </a:extLst>
                </a:gridCol>
                <a:gridCol w="3218716">
                  <a:extLst>
                    <a:ext uri="{9D8B030D-6E8A-4147-A177-3AD203B41FA5}">
                      <a16:colId xmlns:a16="http://schemas.microsoft.com/office/drawing/2014/main" val="1683553400"/>
                    </a:ext>
                  </a:extLst>
                </a:gridCol>
                <a:gridCol w="1200007">
                  <a:extLst>
                    <a:ext uri="{9D8B030D-6E8A-4147-A177-3AD203B41FA5}">
                      <a16:colId xmlns:a16="http://schemas.microsoft.com/office/drawing/2014/main" val="3568310647"/>
                    </a:ext>
                  </a:extLst>
                </a:gridCol>
              </a:tblGrid>
              <a:tr h="526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преподавателей</a:t>
                      </a:r>
                      <a:endParaRPr lang="kk-K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курса, семинара/стажировки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(организация) прохождения курсов повышения квалификации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extLst>
                  <a:ext uri="{0D108BD9-81ED-4DB2-BD59-A6C34878D82A}">
                    <a16:rowId xmlns:a16="http://schemas.microsoft.com/office/drawing/2014/main" val="2894910613"/>
                  </a:ext>
                </a:extLst>
              </a:tr>
              <a:tr h="738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Цыганкова Евгения Викторовна</a:t>
                      </a:r>
                      <a:endParaRPr lang="kk-KZ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 английского языка для преподавателей английского «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English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Upper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Intermediate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"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Coursera</a:t>
                      </a: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Università di Napoli Federico II, </a:t>
                      </a: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Сертификат №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W7I1CTHMR93D</a:t>
                      </a: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 </a:t>
                      </a: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августа</a:t>
                      </a: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17189" marR="17189" marT="0" marB="0"/>
                </a:tc>
                <a:extLst>
                  <a:ext uri="{0D108BD9-81ED-4DB2-BD59-A6C34878D82A}">
                    <a16:rowId xmlns:a16="http://schemas.microsoft.com/office/drawing/2014/main" val="3190592640"/>
                  </a:ext>
                </a:extLst>
              </a:tr>
              <a:tr h="7834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Дауренбекова Гулдана Уалихановна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«Перспективный 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лаушы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освоила базовую методику преподавания китайского языка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 Side Education.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Автор: Орысова Акбота Ахметовна. 25.09.2025г.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395322"/>
                  </a:ext>
                </a:extLst>
              </a:tr>
              <a:tr h="533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Хавронская Мария Александровна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Инклюзивное образование в высшей школе: теория и практика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Инновационная академия психологии и менеджмента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646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0AABC-BA22-6B60-2EF1-0C0B2BE20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5048D-A121-0E60-C0B6-1A756B69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152464"/>
            <a:ext cx="9855852" cy="7534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прохождении курсов по повышению квалификации преподавателями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D4BA2C2-D001-5D91-0374-5545BA7DB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46299"/>
              </p:ext>
            </p:extLst>
          </p:nvPr>
        </p:nvGraphicFramePr>
        <p:xfrm>
          <a:off x="404830" y="1304380"/>
          <a:ext cx="10364770" cy="4875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1423">
                  <a:extLst>
                    <a:ext uri="{9D8B030D-6E8A-4147-A177-3AD203B41FA5}">
                      <a16:colId xmlns:a16="http://schemas.microsoft.com/office/drawing/2014/main" val="1067812584"/>
                    </a:ext>
                  </a:extLst>
                </a:gridCol>
                <a:gridCol w="4314624">
                  <a:extLst>
                    <a:ext uri="{9D8B030D-6E8A-4147-A177-3AD203B41FA5}">
                      <a16:colId xmlns:a16="http://schemas.microsoft.com/office/drawing/2014/main" val="1247061247"/>
                    </a:ext>
                  </a:extLst>
                </a:gridCol>
                <a:gridCol w="3218716">
                  <a:extLst>
                    <a:ext uri="{9D8B030D-6E8A-4147-A177-3AD203B41FA5}">
                      <a16:colId xmlns:a16="http://schemas.microsoft.com/office/drawing/2014/main" val="1683553400"/>
                    </a:ext>
                  </a:extLst>
                </a:gridCol>
                <a:gridCol w="1200007">
                  <a:extLst>
                    <a:ext uri="{9D8B030D-6E8A-4147-A177-3AD203B41FA5}">
                      <a16:colId xmlns:a16="http://schemas.microsoft.com/office/drawing/2014/main" val="3568310647"/>
                    </a:ext>
                  </a:extLst>
                </a:gridCol>
              </a:tblGrid>
              <a:tr h="448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преподавателей</a:t>
                      </a:r>
                      <a:endParaRPr lang="kk-K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курса, семинара/стажировки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(организация) прохождения курсов повышения квалификации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extLst>
                  <a:ext uri="{0D108BD9-81ED-4DB2-BD59-A6C34878D82A}">
                    <a16:rowId xmlns:a16="http://schemas.microsoft.com/office/drawing/2014/main" val="2894910613"/>
                  </a:ext>
                </a:extLst>
              </a:tr>
              <a:tr h="40066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Акимбекова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С.К.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Нейросети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искусственный интеллект: возможности и рекомендации по использованию в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«Modern Education center»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2760726"/>
                  </a:ext>
                </a:extLst>
              </a:tr>
              <a:tr h="53271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Преподавание русского языка и литературы в колледже: фокусы и стратегии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АОО «Назарбаев Интеллектуальные школы»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педагогического мастерства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646860"/>
                  </a:ext>
                </a:extLst>
              </a:tr>
              <a:tr h="532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Байдельдинов Т.К. Ступина С.Д.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Инновационные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и искусственный интеллект в преподавании физкультуры: новые подходы к обучению и оценке физической активности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«Методический центр Астана»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031302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Жакипова Р.М.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Глобальные компетенции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 Modern Education center»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314133"/>
                  </a:ext>
                </a:extLst>
              </a:tr>
              <a:tr h="532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Итемирова А.С.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Педагогтердің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пәндік құзыреттілігін дамыту: қазақ тілін және қазақ әдебиетін оқытудың тиімді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тәжірибесі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«Назарбаев зияткерлік мектептері» педагогикалық шеберлік орталығы Алматы қ.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965659"/>
                  </a:ext>
                </a:extLst>
              </a:tr>
              <a:tr h="532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Ташкенева А.К.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  состояния атмосферы, почв и ландшафтов,  путём использования современных экологических методов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«Восточно-Казахстанский Университет имени Серсена Аманжолова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865260"/>
                  </a:ext>
                </a:extLst>
              </a:tr>
              <a:tr h="53271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Семжанова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Г.М. 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берудегі менеджмент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«BILIM-ORKENIETI» Республикалық Қазақстан пегагогтарының біліктілігін арттыру және қайта даярлау орталығы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1985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6C9E95-6E28-9070-BA4E-F70D5B05FE90}"/>
              </a:ext>
            </a:extLst>
          </p:cNvPr>
          <p:cNvSpPr txBox="1"/>
          <p:nvPr/>
        </p:nvSpPr>
        <p:spPr>
          <a:xfrm>
            <a:off x="9526033" y="821267"/>
            <a:ext cx="1392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3919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26368-7F9F-FAD1-8BD9-D809003B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F0427-CC37-0F4F-EFB0-DECDEDAE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152464"/>
            <a:ext cx="9855852" cy="7534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прохождении курсов по повышению квалификации преподавателями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8BCED6F-5621-3EB4-6848-E84E48D21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41363"/>
              </p:ext>
            </p:extLst>
          </p:nvPr>
        </p:nvGraphicFramePr>
        <p:xfrm>
          <a:off x="554030" y="1251625"/>
          <a:ext cx="10364770" cy="50534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1423">
                  <a:extLst>
                    <a:ext uri="{9D8B030D-6E8A-4147-A177-3AD203B41FA5}">
                      <a16:colId xmlns:a16="http://schemas.microsoft.com/office/drawing/2014/main" val="1067812584"/>
                    </a:ext>
                  </a:extLst>
                </a:gridCol>
                <a:gridCol w="4314624">
                  <a:extLst>
                    <a:ext uri="{9D8B030D-6E8A-4147-A177-3AD203B41FA5}">
                      <a16:colId xmlns:a16="http://schemas.microsoft.com/office/drawing/2014/main" val="1247061247"/>
                    </a:ext>
                  </a:extLst>
                </a:gridCol>
                <a:gridCol w="3218716">
                  <a:extLst>
                    <a:ext uri="{9D8B030D-6E8A-4147-A177-3AD203B41FA5}">
                      <a16:colId xmlns:a16="http://schemas.microsoft.com/office/drawing/2014/main" val="1683553400"/>
                    </a:ext>
                  </a:extLst>
                </a:gridCol>
                <a:gridCol w="1200007">
                  <a:extLst>
                    <a:ext uri="{9D8B030D-6E8A-4147-A177-3AD203B41FA5}">
                      <a16:colId xmlns:a16="http://schemas.microsoft.com/office/drawing/2014/main" val="3568310647"/>
                    </a:ext>
                  </a:extLst>
                </a:gridCol>
              </a:tblGrid>
              <a:tr h="544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преподавателей</a:t>
                      </a:r>
                      <a:endParaRPr lang="kk-K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курса, семинара/стажировки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(организация) прохождения курсов повышения квалификации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extLst>
                  <a:ext uri="{0D108BD9-81ED-4DB2-BD59-A6C34878D82A}">
                    <a16:rowId xmlns:a16="http://schemas.microsoft.com/office/drawing/2014/main" val="2894910613"/>
                  </a:ext>
                </a:extLst>
              </a:tr>
              <a:tr h="442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Абдрайымов М.А.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работы службы приёма и размещения (Front Office)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 «Ел – Таир»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2760726"/>
                  </a:ext>
                </a:extLst>
              </a:tr>
              <a:tr h="220639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Айтбекова А.Д</a:t>
                      </a:r>
                      <a:endParaRPr lang="ru-RU" sz="1400" kern="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нейронных сетей в процессе обучения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Алматинский технологический колледж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500754"/>
                  </a:ext>
                </a:extLst>
              </a:tr>
              <a:tr h="67139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Активные и инновационные методы обучения в непрерывном профессиональном образовании»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«BILIMGE ORLEU» центр непрерывного дополнительного образования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239174"/>
                  </a:ext>
                </a:extLst>
              </a:tr>
              <a:tr h="44248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Образовательный 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и ИИ: генеративные модели и искусство </a:t>
                      </a:r>
                      <a:r>
                        <a:rPr lang="ru-RU" sz="1400" kern="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промт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-инжиниринга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НЦПК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Өрлеу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152275"/>
                  </a:ext>
                </a:extLst>
              </a:tr>
              <a:tr h="47309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Стажировка</a:t>
                      </a:r>
                      <a:r>
                        <a:rPr lang="kk-KZ" sz="1400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«Место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стратегии продаж в деятельности компании»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 «ALLUR Auto»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1039618"/>
                  </a:ext>
                </a:extLst>
              </a:tr>
              <a:tr h="64185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Асанова Ж.А.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</a:t>
                      </a: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искусственного</a:t>
                      </a:r>
                      <a:r>
                        <a:rPr lang="ru-RU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интеллекта </a:t>
                      </a: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образовании: новые </a:t>
                      </a: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технологии,</a:t>
                      </a:r>
                      <a:r>
                        <a:rPr lang="ru-RU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 </a:t>
                      </a:r>
                      <a:r>
                        <a:rPr lang="kk-KZ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вызовы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 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Методический центр Астана»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653793"/>
                  </a:ext>
                </a:extLst>
              </a:tr>
              <a:tr h="464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Экономика и управление в сфере туризма и гостиничного бизнеса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 «World Trade Center Almaty»	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740199"/>
                  </a:ext>
                </a:extLst>
              </a:tr>
              <a:tr h="39411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Бижігіт Д.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Жеке қаржыны басқару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«АМАНАТ» </a:t>
                      </a:r>
                      <a:r>
                        <a:rPr lang="ru-RU" sz="14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партиясы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543624"/>
                  </a:ext>
                </a:extLst>
              </a:tr>
              <a:tr h="361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Государственные закупки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ИП Жания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965755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Семжанова Г.М.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Стажировка: «Менеджмент және тиімді басқару»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«ТУМАР – ТРАНС»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933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210014-769D-5CCB-2C41-58F283FEF650}"/>
              </a:ext>
            </a:extLst>
          </p:cNvPr>
          <p:cNvSpPr txBox="1"/>
          <p:nvPr/>
        </p:nvSpPr>
        <p:spPr>
          <a:xfrm>
            <a:off x="9526033" y="821267"/>
            <a:ext cx="1392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238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0578E-D7FB-9FC2-9B79-A63E967AF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0315F-8461-3ADE-F99C-D6D57F6E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152464"/>
            <a:ext cx="9855852" cy="7534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прохождении курсов по повышению квалификации преподавателями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9B118-B725-CFB3-F7FB-40A46E5CFEC8}"/>
              </a:ext>
            </a:extLst>
          </p:cNvPr>
          <p:cNvSpPr txBox="1"/>
          <p:nvPr/>
        </p:nvSpPr>
        <p:spPr>
          <a:xfrm>
            <a:off x="9526033" y="821267"/>
            <a:ext cx="1392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</a:t>
            </a:r>
            <a:endParaRPr lang="ru-RU" sz="14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26512"/>
              </p:ext>
            </p:extLst>
          </p:nvPr>
        </p:nvGraphicFramePr>
        <p:xfrm>
          <a:off x="554030" y="1195752"/>
          <a:ext cx="10364770" cy="44253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1423">
                  <a:extLst>
                    <a:ext uri="{9D8B030D-6E8A-4147-A177-3AD203B41FA5}">
                      <a16:colId xmlns:a16="http://schemas.microsoft.com/office/drawing/2014/main" val="4058658534"/>
                    </a:ext>
                  </a:extLst>
                </a:gridCol>
                <a:gridCol w="4314624">
                  <a:extLst>
                    <a:ext uri="{9D8B030D-6E8A-4147-A177-3AD203B41FA5}">
                      <a16:colId xmlns:a16="http://schemas.microsoft.com/office/drawing/2014/main" val="4078641046"/>
                    </a:ext>
                  </a:extLst>
                </a:gridCol>
                <a:gridCol w="3218716">
                  <a:extLst>
                    <a:ext uri="{9D8B030D-6E8A-4147-A177-3AD203B41FA5}">
                      <a16:colId xmlns:a16="http://schemas.microsoft.com/office/drawing/2014/main" val="2624584824"/>
                    </a:ext>
                  </a:extLst>
                </a:gridCol>
                <a:gridCol w="1200007">
                  <a:extLst>
                    <a:ext uri="{9D8B030D-6E8A-4147-A177-3AD203B41FA5}">
                      <a16:colId xmlns:a16="http://schemas.microsoft.com/office/drawing/2014/main" val="2445298204"/>
                    </a:ext>
                  </a:extLst>
                </a:gridCol>
              </a:tblGrid>
              <a:tr h="3937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преподавателей</a:t>
                      </a:r>
                      <a:endParaRPr lang="kk-K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курса, семинара/стажировки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(организация) прохождения курсов повышения квалификации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89" marR="17189" marT="0" marB="0"/>
                </a:tc>
                <a:extLst>
                  <a:ext uri="{0D108BD9-81ED-4DB2-BD59-A6C34878D82A}">
                    <a16:rowId xmlns:a16="http://schemas.microsoft.com/office/drawing/2014/main" val="1515435457"/>
                  </a:ext>
                </a:extLst>
              </a:tr>
              <a:tr h="4230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Давыденко Е.В.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искусственного интеллекта в образовании: новые технологии, возможности и вызовы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 «Методический центр Астана» онлайн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755981"/>
                  </a:ext>
                </a:extLst>
              </a:tr>
              <a:tr h="220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Стажировка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 «ТУМАР ТРАНС»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673483"/>
                  </a:ext>
                </a:extLst>
              </a:tr>
              <a:tr h="305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Досжанова А.Б.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Частный репетитор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166718"/>
                  </a:ext>
                </a:extLst>
              </a:tr>
              <a:tr h="308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Зайрахунова Д.К.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ресторанной службы в </a:t>
                      </a:r>
                      <a:r>
                        <a:rPr lang="ru-RU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гостинице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 «Мак-сервис ЛТД»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512368"/>
                  </a:ext>
                </a:extLst>
              </a:tr>
              <a:tr h="4717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Наби М.Б.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искусственного </a:t>
                      </a: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интеллекта в образовании: новые технологии, возможности и вызовы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«Методический центр Астана»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647730"/>
                  </a:ext>
                </a:extLst>
              </a:tr>
              <a:tr h="463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Современные подходы к маркетинговой деятельности в гостиничном бизнесе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«GRAND HOTEL TIEN SHAN»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442706"/>
                  </a:ext>
                </a:extLst>
              </a:tr>
              <a:tr h="37675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Нүсүпбек А.Ғ.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Республиканский диктант по финансовой грамотности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Академия финансового мониторинга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9351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Внутренняя система и сервис в гостиничном бизнесе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 «Мак-сервис ЛТД»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810643"/>
                  </a:ext>
                </a:extLst>
              </a:tr>
              <a:tr h="360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Оласанова Р.К.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Стажировка: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«Медиапланирование и рекламные технологии</a:t>
                      </a: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ТОО </a:t>
                      </a:r>
                      <a:r>
                        <a:rPr lang="kk-KZ" sz="1400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"Barys </a:t>
                      </a: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Media”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4623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7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57712-3D44-06E9-BFE6-A49B1D6E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2" y="206846"/>
            <a:ext cx="10361845" cy="70950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преподавателей в конкурсах, соревнованиях, семинарах, конференциях, вебинарах 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8DDFC9D-CEC6-9EC9-C722-F3E56220A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60742"/>
              </p:ext>
            </p:extLst>
          </p:nvPr>
        </p:nvGraphicFramePr>
        <p:xfrm>
          <a:off x="296333" y="1110828"/>
          <a:ext cx="10549464" cy="529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482">
                  <a:extLst>
                    <a:ext uri="{9D8B030D-6E8A-4147-A177-3AD203B41FA5}">
                      <a16:colId xmlns:a16="http://schemas.microsoft.com/office/drawing/2014/main" val="3249121109"/>
                    </a:ext>
                  </a:extLst>
                </a:gridCol>
                <a:gridCol w="4146494">
                  <a:extLst>
                    <a:ext uri="{9D8B030D-6E8A-4147-A177-3AD203B41FA5}">
                      <a16:colId xmlns:a16="http://schemas.microsoft.com/office/drawing/2014/main" val="594473"/>
                    </a:ext>
                  </a:extLst>
                </a:gridCol>
                <a:gridCol w="3516488">
                  <a:extLst>
                    <a:ext uri="{9D8B030D-6E8A-4147-A177-3AD203B41FA5}">
                      <a16:colId xmlns:a16="http://schemas.microsoft.com/office/drawing/2014/main" val="76144364"/>
                    </a:ext>
                  </a:extLst>
                </a:gridCol>
              </a:tblGrid>
              <a:tr h="4474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 преподавателей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00034"/>
                  </a:ext>
                </a:extLst>
              </a:tr>
              <a:tr h="5174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Дауренбекова Г.У.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Вебинар </a:t>
                      </a:r>
                      <a:r>
                        <a:rPr lang="kk-KZ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Five Stages of a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Teacher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Jenny Dooley author/editor in Chief. Express Publishing 29.09.2025.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29496"/>
                  </a:ext>
                </a:extLst>
              </a:tr>
              <a:tr h="4338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Исаханова А.А.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Мастер-класс по  цифровой библиотеке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</a:t>
                      </a: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Сертификат об участии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664383"/>
                  </a:ext>
                </a:extLst>
              </a:tr>
              <a:tr h="4637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Хавронская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на тему «ИИ: помощник или соперник современного специалиста»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Организатор-участник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17046"/>
                  </a:ext>
                </a:extLst>
              </a:tr>
              <a:tr h="8572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Итемирова А.С.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ll International </a:t>
                      </a:r>
                      <a:r>
                        <a:rPr lang="kk-KZ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Conference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«Traditional Musical Culture: Past And Present»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dedicated </a:t>
                      </a: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 the 80th Anniversary of the Faculty of Folk </a:t>
                      </a:r>
                      <a:r>
                        <a:rPr lang="kk-KZ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Music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Kurmangazy </a:t>
                      </a: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Kazakh National Conservatory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Сертификат 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492642"/>
                  </a:ext>
                </a:extLst>
              </a:tr>
              <a:tr h="858069"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Амангелді Д.Н.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Международная научно-практическая конференция на тему </a:t>
                      </a:r>
                      <a:r>
                        <a:rPr lang="kk-KZ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«Современные </a:t>
                      </a: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вызовы и стратегии устойчивого развития: экономика, право и общество в глобальном </a:t>
                      </a:r>
                      <a:r>
                        <a:rPr lang="kk-KZ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контексте»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040559"/>
                  </a:ext>
                </a:extLst>
              </a:tr>
              <a:tr h="4637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Publish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Smart: Writing and Submitting Research Papers to Scopus and Web of Science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Journals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45245"/>
                  </a:ext>
                </a:extLst>
              </a:tr>
              <a:tr h="24822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 of artificial intelligence in science and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research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300226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Давыденко Е.В.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студенческих стартапов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 жюри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504700"/>
                  </a:ext>
                </a:extLst>
              </a:tr>
              <a:tr h="463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Зайрахунова Д.К</a:t>
                      </a: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Асанов Ұ.Ш.,</a:t>
                      </a:r>
                      <a:r>
                        <a:rPr lang="kk-KZ" sz="14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Токтарбаева А.С., Ступина С.Д., Байдельдинов Т.К., Султанов Н.М.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 туристский фестиваль «Европа-Азия»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44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9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9A38F-9A2C-42E5-9013-4C4B1FFCB4F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508</TotalTime>
  <Words>3335</Words>
  <Application>Microsoft Office PowerPoint</Application>
  <PresentationFormat>Широкоэкранный</PresentationFormat>
  <Paragraphs>612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Times New Roman</vt:lpstr>
      <vt:lpstr>Wingdings</vt:lpstr>
      <vt:lpstr>Wingdings 2</vt:lpstr>
      <vt:lpstr>View</vt:lpstr>
      <vt:lpstr>ИТОГИ УЧЕБНО-МЕТОДИЧЕСКОГО ОТДЕЛА за первое полугодие 2025-2026 учебного года</vt:lpstr>
      <vt:lpstr>АНАЛИЗ КАДРОВОГО ПОТЕНЦИАЛА КАЧЕСТВЕННЫЕ И КОЛИЧЕСТВЕННЫЕ ПОКАЗАТЕЛИ </vt:lpstr>
      <vt:lpstr>                                  ШКОЛА МОЛОДОГО ПЕДАГОГА   В школе молодого педагога обучается 21 преподаватель. Семинары ШМП проводятся два раза в месяц. Наставничество на постоянной основе осуществляют 9 преподавателей. Молодые педагоги и наставники регулярно проводят взаимопосещения учебных занятий.</vt:lpstr>
      <vt:lpstr>Семинары - практикумы для ШМП </vt:lpstr>
      <vt:lpstr>Сведения  о прохождении курсов по повышению квалификации преподавателями</vt:lpstr>
      <vt:lpstr>Сведения  о прохождении курсов по повышению квалификации преподавателями</vt:lpstr>
      <vt:lpstr>Сведения  о прохождении курсов по повышению квалификации преподавателями</vt:lpstr>
      <vt:lpstr>Сведения  о прохождении курсов по повышению квалификации преподавателями</vt:lpstr>
      <vt:lpstr>Участие преподавателей в конкурсах, соревнованиях, семинарах, конференциях, вебинарах </vt:lpstr>
      <vt:lpstr>Участие преподавателей в конкурсах, соревнованиях, семинарах, конференциях, вебинарах </vt:lpstr>
      <vt:lpstr>Участие преподавателей в конкурсах, соревнованиях, семинарах, конференциях, вебинарах </vt:lpstr>
      <vt:lpstr>Участие студентов колледжа в предметных олимпиадах, научно-практических конференциях, конкурсах</vt:lpstr>
      <vt:lpstr>Участие студентов колледжа в предметных олимпиадах, научно-практических конференциях, конкурсах</vt:lpstr>
      <vt:lpstr>Участие студентов колледжа в предметных олимпиадах, научно-практических конференциях, конкурсах</vt:lpstr>
      <vt:lpstr>Достижение педагогов  на городских, республиканских и международных конкурсах  за первое полугодие 2025-2026 учебного года</vt:lpstr>
      <vt:lpstr>Проведение открытых уроков и мастер-классов</vt:lpstr>
      <vt:lpstr>Проведение открытых уроков и мастер-классов</vt:lpstr>
      <vt:lpstr>Авторы учебно - методических пособии, учебников  за первое полугодие 2025-2026 учебного года</vt:lpstr>
      <vt:lpstr>Публикации преподавателей</vt:lpstr>
      <vt:lpstr>Гостевые лекции </vt:lpstr>
      <vt:lpstr>Внутриколледжные методические мероприятия</vt:lpstr>
      <vt:lpstr>Внутриколледжные методические мероприятия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УЧЕБНО-МЕТОДИЧЕСКОГО ОТДЕЛА за первое полугодие 2025-2026 учебного года</dc:title>
  <dc:creator/>
  <cp:lastModifiedBy>asus</cp:lastModifiedBy>
  <cp:revision>186</cp:revision>
  <dcterms:created xsi:type="dcterms:W3CDTF">2022-05-11T13:56:18Z</dcterms:created>
  <dcterms:modified xsi:type="dcterms:W3CDTF">2026-01-28T19:53:34Z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