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3" d="100"/>
          <a:sy n="53" d="100"/>
        </p:scale>
        <p:origin x="1392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9AB93-493D-4B80-BC86-38CD7D9312A8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3F983B-9E97-46A3-B36E-BB1177179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953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F983B-9E97-46A3-B36E-BB1177179D3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89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3F983B-9E97-46A3-B36E-BB1177179D3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664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736AA9-1801-24C7-BEA8-DB8138F492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042718-B4AF-1AC1-460D-3170A8947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AE92E6-E085-1F4F-5014-D75DFBEDD5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6BC54BC-E831-4E80-F10F-4C57451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BAB25A-AF44-271F-2ACA-EE9868FD4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94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D65E50-6C0C-B83D-B553-365EE4551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88F594-2847-869C-6C74-C142D83F2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C721B4-C4F1-4833-84CE-EB19E4EE0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84E26A-0051-D2FB-828D-68D15F028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3FFA5D3-B111-B1A6-AE0D-75013AF22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804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7F30764-83FF-CD08-2939-AD8D987D90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D194093-1DBD-4B79-3AF2-A46D63E3CF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356E2E-8187-D038-48DB-4A14B11A7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99F21C-D5EF-8761-3880-7A7FCCD62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01DD10-A3C4-9FDC-B701-721E07233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95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811E00-20CF-D5B1-4EAE-D2DB0204D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DF0228-EE00-C1A7-260F-AB2EEEDF80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B822D3-361F-79D8-70F9-D6772D50B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B2CEAB-1FAA-BD3F-FF7A-34EB69231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B2610D-A4C4-E04C-5837-592F9107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7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76F07E-E6C2-8D15-F517-783623870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693E8F-CA13-75F5-FF8D-D4E185CAF7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5BA2BE-ACC4-8EA2-3678-0DC6E6C3F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BEA263-061D-FA32-9B31-00BCF8A3C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3BE565-68AF-EA25-447C-293D6081B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64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ABC11E-068F-9696-AC6C-63DC07EC6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15A13EA-2F9C-A521-AFAA-AE6E4C6B0F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C188B45-D00E-C938-BFAA-B90362E93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99CD2ED-27A0-17D9-597F-DED4A0EA3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59E4631-D95D-804F-3A3E-AD7AD0EB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D3ACCB-5776-F3AA-20CB-0248F50A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602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CB21FD-9ADE-2B11-15B5-DD283A2ED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73BCEB5-7D9C-9384-D152-EF6420A6E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CC3BF1E-3941-3A77-F52A-0AB61B2F13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578F271-A2D8-BA0A-A254-7C89FE9FD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FC76366-24FC-4C3A-D15B-6E64454099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45F17A-0AA5-2AD3-A96C-847678598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E4A01AA-0EB7-6FDF-2370-FDCE147E8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8029D6-09E5-96C7-AAF3-D1DA33759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433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0BF151-04E2-94C3-B1BB-2F9A81703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FACFD2D-6F05-235A-B2DE-064EA1F46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EAB79C-A1AF-247A-A929-0E288EDB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D7062CD-C558-FE3D-9312-B488BFD6A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146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A50135-3D9B-84FF-B75D-FDF479039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46F652B-35DC-E9F1-7D00-40B8668A1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FB45976-CC13-F769-EAC5-9E1B37B5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45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986FD7-C3F6-5842-9516-560B56813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FB3765-EC68-32A7-8BD5-9982B8F314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56978D-B506-895A-BB3F-F128B1A3A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0396886-2861-32C5-F785-FBB39C51A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668489-BE43-DBBE-879B-2C39CC00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68B3B35-17B8-44F7-1BE7-E4A1A70F5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62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C1D396-A746-E24C-025A-F900D6544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A9A132C-961F-064A-99B8-D10BD692C4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11F9638-533C-212F-F3DC-3C4171B4B0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B7CFE9-89FB-44E5-90CF-8E78DB8F6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3287D80-9289-7588-7F9B-1D93C106D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CC1A15-AA4C-47B3-33C8-26DB32B2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862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DC007-0AA5-CB5F-A069-8629901EC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F469ECE-2C96-04BA-12C5-1410613ED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BDBF34-1EA2-7566-060A-2A1D5EBB41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DD1E4-9130-4F21-9388-D0C26433B3B1}" type="datetimeFigureOut">
              <a:rPr lang="ru-RU" smtClean="0"/>
              <a:t>05.02.2026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A785D3-0A9B-6DC9-9053-12AD39B55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A78E41-13F4-ABED-C204-BF2ED87E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315D1-6F24-465D-92F7-60862DB630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79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снимок экрана, Шрифт, числ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A333A5B9-452F-FF44-F0A7-5B3FCA9A0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756" y="0"/>
            <a:ext cx="5490857" cy="6780318"/>
          </a:xfrm>
          <a:prstGeom prst="rect">
            <a:avLst/>
          </a:prstGeom>
        </p:spPr>
      </p:pic>
      <p:pic>
        <p:nvPicPr>
          <p:cNvPr id="10" name="Рисунок 9" descr="Изображение выглядит как текст, снимок экрана, чек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C2E2D0CA-C51A-7AA4-76DF-BC49A72951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999" y="206477"/>
            <a:ext cx="5968181" cy="6651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12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A08350-4DCF-3AF2-426E-2DE71BC86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79B212C-6BB1-968D-D26F-601684832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136" y="271144"/>
            <a:ext cx="11487912" cy="6403975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	Список использованной литературы для </a:t>
            </a:r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педагога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</a:t>
            </a:r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щихся</a:t>
            </a: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включает учебную и научную литературу</a:t>
            </a:r>
            <a:r>
              <a:rPr lang="kk-K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(более 15 наименовании)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а также другие виды учебно-методических материалов и пособий (монографии, диссертационные и курсовые работы), </a:t>
            </a:r>
            <a:r>
              <a:rPr lang="kk-K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ссылки на интернет-ресурсы, СМИ,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необходимые для изучения курса как педагогом, так и обучающимися.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Если программа является авторской и ориентирована на педагога, в списке литературы преобладают источники для педагогов; если программа ориентирована на обучающихся — источники для обучающихся</a:t>
            </a:r>
            <a:r>
              <a:rPr lang="kk-K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соотношении 40</a:t>
            </a: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kk-K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60</a:t>
            </a: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%.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80% </a:t>
            </a:r>
            <a:r>
              <a:rPr lang="kk-KZ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использованной литературы должна составлять новая литература (2017-2024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года)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	Приложение. 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еобходимо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включить анализ, мониторинг результативности внедрения авторской программы.</a:t>
            </a:r>
            <a:endParaRPr lang="ru-RU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60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0317220-7A14-6E0D-2C10-D1DF5077D4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032" y="146304"/>
            <a:ext cx="11686032" cy="6565392"/>
          </a:xfrm>
        </p:spPr>
        <p:txBody>
          <a:bodyPr numCol="2">
            <a:normAutofit lnSpcReduction="10000"/>
          </a:bodyPr>
          <a:lstStyle/>
          <a:p>
            <a:pPr algn="just">
              <a:lnSpc>
                <a:spcPct val="100000"/>
              </a:lnSpc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должен быть набран в текстовом редакторе Microsoft Word.</a:t>
            </a:r>
            <a:b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оформлению текста: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межстрочный интервал — 1,0;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шрифт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Times New Roman,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кегель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kk-KZ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азмеры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полей: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правое — 1,0 см;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верхнее — 2,0 см;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нижнее — 2,0 см;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0000"/>
              </a:lnSpc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левое — 3,0 см.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абзацный отступ первой строки — 1,25 см (одинаковый по всему тексту).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тексте должны быть соблюдены следующие интервалы: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разделом и заголовком — 2 межстрочных интервала;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заголовком и подзаголовком — 1 межстрочный интервал;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любым заголовком (введение, раздел, подраздел и т.д.) и основным текстом — 2 межстрочных интервала;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текстом и таблицей (иллюстрацией) — 1 межстрочный интервал;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названием таблицы (иллюстрации) и самой таблицей (иллюстрацией) — без интервала;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таблицей (иллюстрацией) и источником заимствованной информации — без интервала;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примечанием и основным текстом — 2 межстрочных интервала.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None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 пунктов или подпунктов допускается приведение перечня информации в качестве примера. Перед каждым элементом перечня ставится тире. Для дальнейшей детализации списка используются арабские цифры, после которых ставится скобка; текст оформляется с абзацного отступа, как показано в образце.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3866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CDF808-5C27-D816-13FB-D4E6A6220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84" y="292608"/>
            <a:ext cx="11667744" cy="638251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kk-KZ" sz="3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ru-RU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содержанию и оформлению методических рекомендаций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kk-KZ" sz="32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ru-RU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содержанию и оформлению методических разработок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kk-KZ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содержанию и оформлению образовательного проекта (программы)</a:t>
            </a:r>
            <a:r>
              <a:rPr lang="ru-RU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результатам международной стажировки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1213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9D214-9FEA-B72D-8247-B2D184F58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Изображение выглядит как текст, снимок экрана, Шрифт, число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9729F3F-A674-2E38-E328-E3B1F3C93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319" y="77683"/>
            <a:ext cx="5773569" cy="6780317"/>
          </a:xfrm>
          <a:prstGeom prst="rect">
            <a:avLst/>
          </a:prstGeom>
        </p:spPr>
      </p:pic>
      <p:pic>
        <p:nvPicPr>
          <p:cNvPr id="3" name="Рисунок 2" descr="Изображение выглядит как текст, снимок экрана, документ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401B6220-F27F-3C8E-C056-7DE1FF6614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176" y="77683"/>
            <a:ext cx="6145505" cy="6603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132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снимок экрана, число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98CC03D-7B7F-2656-16DD-D510611D16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2804"/>
          <a:stretch>
            <a:fillRect/>
          </a:stretch>
        </p:blipFill>
        <p:spPr>
          <a:xfrm>
            <a:off x="426320" y="84702"/>
            <a:ext cx="5428790" cy="6668272"/>
          </a:xfrm>
          <a:prstGeom prst="rect">
            <a:avLst/>
          </a:prstGeom>
        </p:spPr>
      </p:pic>
      <p:pic>
        <p:nvPicPr>
          <p:cNvPr id="7" name="Рисунок 6" descr="Изображение выглядит как текст, снимок экрана, документ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10BC7EB8-743D-A443-1412-CE10174CF0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69405"/>
            <a:ext cx="5669680" cy="666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49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228A580-48E8-ABA5-B4C7-5AF7A0BF2B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" y="148590"/>
            <a:ext cx="11841480" cy="654481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апробации программы 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должен сделать следующее: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Выбор экспериментальной группы: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отберите группу обучающихся, на которой будет проводиться апробация.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учебного процесса: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реализуйте программу в соответствии с разработанным планом, собирайте данные о результатах обучения обучающихся.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результатов: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сравните результаты обучения экспериментальной группы с контрольной группой (если она есть), выявите сильные и слабые стороны программы.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Корректировка программы: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внесите необходимые изменения в программу на основе полученных результатов.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413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C271EC6-BC49-6454-A638-B35667EE0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" y="292608"/>
            <a:ext cx="11795760" cy="6437376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реализации авторской программы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это непрерывный процесс, позволяющий оценить эффективность программы, выявить ее сильные и слабые стороны и внести необходимые коррективы.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этапы мониторинга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показателей эффективности</a:t>
            </a:r>
          </a:p>
          <a:p>
            <a:pPr>
              <a:buNone/>
            </a:pPr>
            <a:r>
              <a:rPr lang="ru-RU" dirty="0"/>
              <a:t>2. </a:t>
            </a:r>
            <a:r>
              <a:rPr lang="ru-RU" b="1" dirty="0"/>
              <a:t>Выбор методов сбора данных</a:t>
            </a:r>
          </a:p>
          <a:p>
            <a:pPr>
              <a:buNone/>
            </a:pPr>
            <a:r>
              <a:rPr lang="ru-RU" dirty="0"/>
              <a:t>3. </a:t>
            </a:r>
            <a:r>
              <a:rPr lang="ru-RU" b="1" dirty="0"/>
              <a:t>Сбор данных</a:t>
            </a:r>
          </a:p>
          <a:p>
            <a:pPr>
              <a:buNone/>
            </a:pPr>
            <a:r>
              <a:rPr lang="kk-KZ" b="1" dirty="0"/>
              <a:t>4.</a:t>
            </a:r>
            <a:r>
              <a:rPr lang="ru-RU" b="1" dirty="0"/>
              <a:t>Анализ данных</a:t>
            </a:r>
          </a:p>
          <a:p>
            <a:pPr>
              <a:buNone/>
            </a:pPr>
            <a:r>
              <a:rPr lang="kk-KZ" b="1" dirty="0"/>
              <a:t>5.</a:t>
            </a:r>
            <a:r>
              <a:rPr lang="ru-RU" b="1" dirty="0"/>
              <a:t>Корректировка программы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Педагогу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для мониторинга программы необходимо сделать: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Систематический сбор данных: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собирайте информацию о ходе реализации программы, результатах обучения обучающихся, трудностях и успехах.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данных: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регулярно анализируйте собранные данные для выявления тенденций и проблем.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Корректировка программы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вносите необходимые изменения в программу в процессе ее реализации.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Оценки эффективности: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оценивайте эффективность программы по достижению поставленных целей.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– это не самоцель, а инструмент для улучшения учебного процесса. Результаты мониторинга должны использоваться для корректировки программы и повышения ее эффективности.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2314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текст, диаграмма, Параллельный, снимок экрана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610DF20C-71C2-865A-7330-F07AA6737F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40" y="264794"/>
            <a:ext cx="11805476" cy="6209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262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A5C5D52-AC23-6CD3-668B-A278D8242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" y="164592"/>
            <a:ext cx="11850624" cy="6547104"/>
          </a:xfrm>
        </p:spPr>
        <p:txBody>
          <a:bodyPr>
            <a:normAutofit fontScale="92500" lnSpcReduction="10000"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 материала должен быть конкретной и логически завершённой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Формулировка темы должна быть научной, чёткой, краткой, без двусмысленностей, общих фраз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декларативных формулировок (например, «развитие всего и сразу»), и избегать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экспрессивного и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эмоционального подтекста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(например, «занимательная математика»)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kk-KZ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8-12 слов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Примеры корректных формулировок тем: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«Развитие исследовательских компетенций обучающихся колледжа через проектную деятельность»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«Формирование культуры здорового образа жизни у студентов </a:t>
            </a:r>
            <a:r>
              <a:rPr lang="ru-RU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ТиПО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средствами оздоровительных технологий»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«Использование цифровых инструментов в преподавании профессиональных дисциплин»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4770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29D491C-C19D-91C0-76E4-4D6C91B0E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896" y="237744"/>
            <a:ext cx="11576304" cy="643737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1.Название программы – (кегель 1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заглавные, жирные, абзац центрованный. Пробел.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ФИО (полное)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автора (-</a:t>
            </a:r>
            <a:r>
              <a:rPr lang="ru-RU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– (кегель 1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жирный, полное название организации образования (кегель 1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абзац центрованный. Пробел.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3.Ф.И.О. рецензентов - место работы, должность, ученая степень, ученое звание – (кегель 1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абзац по ширине. Пробел.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4.Заголовки разделов: (кегель 1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жирный, абзац центрованный. Пробел.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.Список использованной литературы для 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педагога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r>
              <a:rPr lang="ru-RU" sz="2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щихся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(кегель 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заголовок жирный. Пробел.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Приложение: (кегель 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заголовок жирный.</a:t>
            </a:r>
            <a:endParaRPr lang="ru-RU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8143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7D0947-D2BE-2894-6853-C65ACA4BE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136" y="271144"/>
            <a:ext cx="11725656" cy="6403975"/>
          </a:xfrm>
        </p:spPr>
        <p:txBody>
          <a:bodyPr>
            <a:normAutofit fontScale="85000" lnSpcReduction="10000"/>
          </a:bodyPr>
          <a:lstStyle/>
          <a:p>
            <a:pPr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Приложение </a:t>
            </a:r>
            <a:r>
              <a:rPr lang="kk-KZ" sz="2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  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содержанию и оформлению</a:t>
            </a:r>
            <a:r>
              <a:rPr lang="kk-KZ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авторской</a:t>
            </a: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программы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Структура программы:  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Констатирующая (содержательная) часть.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Нормативная часть.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228600" algn="l"/>
              </a:tabLst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Информационно-методическая часть.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lnSpc>
                <a:spcPct val="115000"/>
              </a:lnSpc>
              <a:spcAft>
                <a:spcPts val="1000"/>
              </a:spcAft>
              <a:buAutoNum type="arabicPeriod" startAt="5"/>
            </a:pP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обучения.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содержательные компоненты по каждому разделу или теме; 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описание приёмов и средств организации учебно-воспитательного процесса, форм проведения занятий (перечислить и описать наиболее приемлемые для данного предмета); 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дидактические материалы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поурочные планы</a:t>
            </a: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5487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898</Words>
  <Application>Microsoft Office PowerPoint</Application>
  <PresentationFormat>Широкоэкранный</PresentationFormat>
  <Paragraphs>68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Courier New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4</cp:revision>
  <dcterms:created xsi:type="dcterms:W3CDTF">2026-02-05T06:43:11Z</dcterms:created>
  <dcterms:modified xsi:type="dcterms:W3CDTF">2026-02-05T07:18:47Z</dcterms:modified>
</cp:coreProperties>
</file>